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9" r:id="rId2"/>
    <p:sldId id="270" r:id="rId3"/>
    <p:sldId id="271" r:id="rId4"/>
    <p:sldId id="272" r:id="rId5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76" autoAdjust="0"/>
    <p:restoredTop sz="94660"/>
  </p:normalViewPr>
  <p:slideViewPr>
    <p:cSldViewPr>
      <p:cViewPr varScale="1">
        <p:scale>
          <a:sx n="130" d="100"/>
          <a:sy n="130" d="100"/>
        </p:scale>
        <p:origin x="1338" y="13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847D73-F78F-4836-B276-EE94322447DD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E03C6F-CBCA-493A-B58B-12EF048275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673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E03C6F-CBCA-493A-B58B-12EF0482754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7854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E03C6F-CBCA-493A-B58B-12EF0482754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0917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E03C6F-CBCA-493A-B58B-12EF0482754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8745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E03C6F-CBCA-493A-B58B-12EF0482754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4823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1/25/2018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rgbClr val="395B74"/>
                </a:solidFill>
                <a:latin typeface="Raavi"/>
                <a:cs typeface="Raav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tx1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1/25/2018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rgbClr val="395B74"/>
                </a:solidFill>
                <a:latin typeface="Raavi"/>
                <a:cs typeface="Raav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48055" y="2068067"/>
            <a:ext cx="1887220" cy="38500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689347" y="2068067"/>
            <a:ext cx="1887220" cy="38500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1/25/2018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rgbClr val="395B74"/>
                </a:solidFill>
                <a:latin typeface="Raavi"/>
                <a:cs typeface="Raav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1/25/2018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1/25/2018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3999" cy="43586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6175247"/>
            <a:ext cx="9143999" cy="68275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564350" y="447844"/>
            <a:ext cx="2015299" cy="696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0" i="0">
                <a:solidFill>
                  <a:srgbClr val="395B74"/>
                </a:solidFill>
                <a:latin typeface="Raavi"/>
                <a:cs typeface="Raav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5940" y="2409863"/>
            <a:ext cx="5166360" cy="27565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chemeClr val="tx1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1/25/2018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12" Type="http://schemas.openxmlformats.org/officeDocument/2006/relationships/image" Target="../media/image1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11" Type="http://schemas.openxmlformats.org/officeDocument/2006/relationships/image" Target="../media/image13.jpg"/><Relationship Id="rId5" Type="http://schemas.openxmlformats.org/officeDocument/2006/relationships/image" Target="../media/image7.jpg"/><Relationship Id="rId10" Type="http://schemas.openxmlformats.org/officeDocument/2006/relationships/image" Target="../media/image12.jpg"/><Relationship Id="rId4" Type="http://schemas.openxmlformats.org/officeDocument/2006/relationships/image" Target="../media/image6.jpg"/><Relationship Id="rId9" Type="http://schemas.openxmlformats.org/officeDocument/2006/relationships/image" Target="../media/image1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nhtsa.gov/technology-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81970" y="423671"/>
            <a:ext cx="7576184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Vehicle </a:t>
            </a:r>
            <a:r>
              <a:rPr dirty="0"/>
              <a:t>Automation  </a:t>
            </a:r>
            <a:r>
              <a:rPr spc="-235" dirty="0"/>
              <a:t>Technologies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15213" y="1347037"/>
            <a:ext cx="3850640" cy="45612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156845" indent="-34290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1600" b="1" spc="-5" dirty="0">
                <a:latin typeface="Gill Sans MT"/>
                <a:cs typeface="Gill Sans MT"/>
              </a:rPr>
              <a:t>Automated </a:t>
            </a:r>
            <a:r>
              <a:rPr sz="1600" b="1" spc="-25" dirty="0">
                <a:latin typeface="Gill Sans MT"/>
                <a:cs typeface="Gill Sans MT"/>
              </a:rPr>
              <a:t>Vehicles </a:t>
            </a:r>
            <a:r>
              <a:rPr sz="1600" b="1" spc="-35" dirty="0">
                <a:latin typeface="Gill Sans MT"/>
                <a:cs typeface="Gill Sans MT"/>
              </a:rPr>
              <a:t>(AVs) </a:t>
            </a:r>
            <a:r>
              <a:rPr sz="1600" spc="-15" dirty="0">
                <a:latin typeface="Gill Sans MT"/>
                <a:cs typeface="Gill Sans MT"/>
              </a:rPr>
              <a:t>are  </a:t>
            </a:r>
            <a:r>
              <a:rPr sz="1600" spc="-10" dirty="0">
                <a:latin typeface="Gill Sans MT"/>
                <a:cs typeface="Gill Sans MT"/>
              </a:rPr>
              <a:t>vehicles </a:t>
            </a:r>
            <a:r>
              <a:rPr sz="1600" spc="-5" dirty="0">
                <a:latin typeface="Gill Sans MT"/>
                <a:cs typeface="Gill Sans MT"/>
              </a:rPr>
              <a:t>in which at least one element of  </a:t>
            </a:r>
            <a:r>
              <a:rPr sz="1600" spc="-10" dirty="0">
                <a:latin typeface="Gill Sans MT"/>
                <a:cs typeface="Gill Sans MT"/>
              </a:rPr>
              <a:t>vehicle control </a:t>
            </a:r>
            <a:r>
              <a:rPr sz="1600" dirty="0">
                <a:latin typeface="Gill Sans MT"/>
                <a:cs typeface="Gill Sans MT"/>
              </a:rPr>
              <a:t>(e.g., </a:t>
            </a:r>
            <a:r>
              <a:rPr sz="1600" spc="-5" dirty="0">
                <a:latin typeface="Gill Sans MT"/>
                <a:cs typeface="Gill Sans MT"/>
              </a:rPr>
              <a:t>steering, speed  </a:t>
            </a:r>
            <a:r>
              <a:rPr sz="1600" spc="-10" dirty="0">
                <a:latin typeface="Gill Sans MT"/>
                <a:cs typeface="Gill Sans MT"/>
              </a:rPr>
              <a:t>control) </a:t>
            </a:r>
            <a:r>
              <a:rPr sz="1600" spc="-5" dirty="0">
                <a:latin typeface="Gill Sans MT"/>
                <a:cs typeface="Gill Sans MT"/>
              </a:rPr>
              <a:t>occurs without </a:t>
            </a:r>
            <a:r>
              <a:rPr sz="1600" spc="-10" dirty="0">
                <a:latin typeface="Gill Sans MT"/>
                <a:cs typeface="Gill Sans MT"/>
              </a:rPr>
              <a:t>direct driver  </a:t>
            </a:r>
            <a:r>
              <a:rPr sz="1600" spc="-5" dirty="0">
                <a:latin typeface="Gill Sans MT"/>
                <a:cs typeface="Gill Sans MT"/>
              </a:rPr>
              <a:t>input</a:t>
            </a:r>
            <a:endParaRPr sz="1600">
              <a:latin typeface="Gill Sans MT"/>
              <a:cs typeface="Gill Sans MT"/>
            </a:endParaRPr>
          </a:p>
          <a:p>
            <a:pPr marL="355600" marR="5080" indent="-342900">
              <a:lnSpc>
                <a:spcPct val="100000"/>
              </a:lnSpc>
              <a:spcBef>
                <a:spcPts val="38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1600" spc="-50" dirty="0">
                <a:latin typeface="Gill Sans MT"/>
                <a:cs typeface="Gill Sans MT"/>
              </a:rPr>
              <a:t>AVs </a:t>
            </a:r>
            <a:r>
              <a:rPr sz="1600" spc="-15" dirty="0">
                <a:latin typeface="Gill Sans MT"/>
                <a:cs typeface="Gill Sans MT"/>
              </a:rPr>
              <a:t>work </a:t>
            </a:r>
            <a:r>
              <a:rPr sz="1600" spc="-10" dirty="0">
                <a:latin typeface="Gill Sans MT"/>
                <a:cs typeface="Gill Sans MT"/>
              </a:rPr>
              <a:t>by </a:t>
            </a:r>
            <a:r>
              <a:rPr sz="1600" spc="-5" dirty="0">
                <a:latin typeface="Gill Sans MT"/>
                <a:cs typeface="Gill Sans MT"/>
              </a:rPr>
              <a:t>gathering </a:t>
            </a:r>
            <a:r>
              <a:rPr sz="1600" spc="-10" dirty="0">
                <a:latin typeface="Gill Sans MT"/>
                <a:cs typeface="Gill Sans MT"/>
              </a:rPr>
              <a:t>information </a:t>
            </a:r>
            <a:r>
              <a:rPr sz="1600" spc="-15" dirty="0">
                <a:latin typeface="Gill Sans MT"/>
                <a:cs typeface="Gill Sans MT"/>
              </a:rPr>
              <a:t>from </a:t>
            </a:r>
            <a:r>
              <a:rPr sz="1600" spc="-5" dirty="0">
                <a:latin typeface="Gill Sans MT"/>
                <a:cs typeface="Gill Sans MT"/>
              </a:rPr>
              <a:t>a  suite of </a:t>
            </a:r>
            <a:r>
              <a:rPr sz="1600" b="1" spc="-5" dirty="0">
                <a:latin typeface="Gill Sans MT"/>
                <a:cs typeface="Gill Sans MT"/>
              </a:rPr>
              <a:t>sensors</a:t>
            </a:r>
            <a:r>
              <a:rPr sz="1600" spc="-5" dirty="0">
                <a:latin typeface="Gill Sans MT"/>
                <a:cs typeface="Gill Sans MT"/>
              </a:rPr>
              <a:t>, which </a:t>
            </a:r>
            <a:r>
              <a:rPr sz="1600" spc="-25" dirty="0">
                <a:latin typeface="Gill Sans MT"/>
                <a:cs typeface="Gill Sans MT"/>
              </a:rPr>
              <a:t>may</a:t>
            </a:r>
            <a:r>
              <a:rPr sz="1600" spc="-100" dirty="0">
                <a:latin typeface="Gill Sans MT"/>
                <a:cs typeface="Gill Sans MT"/>
              </a:rPr>
              <a:t> </a:t>
            </a:r>
            <a:r>
              <a:rPr sz="1600" spc="-5" dirty="0">
                <a:latin typeface="Gill Sans MT"/>
                <a:cs typeface="Gill Sans MT"/>
              </a:rPr>
              <a:t>include:</a:t>
            </a:r>
            <a:endParaRPr sz="1600">
              <a:latin typeface="Gill Sans MT"/>
              <a:cs typeface="Gill Sans MT"/>
            </a:endParaRPr>
          </a:p>
          <a:p>
            <a:pPr marL="756285" lvl="1" indent="-286385">
              <a:lnSpc>
                <a:spcPct val="100000"/>
              </a:lnSpc>
              <a:spcBef>
                <a:spcPts val="385"/>
              </a:spcBef>
              <a:buFont typeface="Arial"/>
              <a:buChar char="–"/>
              <a:tabLst>
                <a:tab pos="756285" algn="l"/>
                <a:tab pos="756920" algn="l"/>
              </a:tabLst>
            </a:pPr>
            <a:r>
              <a:rPr sz="1600" spc="-5" dirty="0">
                <a:latin typeface="Gill Sans MT"/>
                <a:cs typeface="Gill Sans MT"/>
              </a:rPr>
              <a:t>Cameras</a:t>
            </a:r>
            <a:endParaRPr sz="1600">
              <a:latin typeface="Gill Sans MT"/>
              <a:cs typeface="Gill Sans MT"/>
            </a:endParaRPr>
          </a:p>
          <a:p>
            <a:pPr marL="756285" lvl="1" indent="-286385">
              <a:lnSpc>
                <a:spcPct val="100000"/>
              </a:lnSpc>
              <a:spcBef>
                <a:spcPts val="384"/>
              </a:spcBef>
              <a:buFont typeface="Arial"/>
              <a:buChar char="–"/>
              <a:tabLst>
                <a:tab pos="756285" algn="l"/>
                <a:tab pos="756920" algn="l"/>
              </a:tabLst>
            </a:pPr>
            <a:r>
              <a:rPr sz="1600" spc="-5" dirty="0">
                <a:latin typeface="Gill Sans MT"/>
                <a:cs typeface="Gill Sans MT"/>
              </a:rPr>
              <a:t>Radar</a:t>
            </a:r>
            <a:endParaRPr sz="1600">
              <a:latin typeface="Gill Sans MT"/>
              <a:cs typeface="Gill Sans MT"/>
            </a:endParaRPr>
          </a:p>
          <a:p>
            <a:pPr marL="756285" lvl="1" indent="-286385">
              <a:lnSpc>
                <a:spcPct val="100000"/>
              </a:lnSpc>
              <a:spcBef>
                <a:spcPts val="384"/>
              </a:spcBef>
              <a:buFont typeface="Arial"/>
              <a:buChar char="–"/>
              <a:tabLst>
                <a:tab pos="756285" algn="l"/>
                <a:tab pos="756920" algn="l"/>
              </a:tabLst>
            </a:pPr>
            <a:r>
              <a:rPr sz="1600" spc="-5" dirty="0">
                <a:latin typeface="Gill Sans MT"/>
                <a:cs typeface="Gill Sans MT"/>
              </a:rPr>
              <a:t>Light detection and ranging</a:t>
            </a:r>
            <a:r>
              <a:rPr sz="1600" spc="55" dirty="0">
                <a:latin typeface="Gill Sans MT"/>
                <a:cs typeface="Gill Sans MT"/>
              </a:rPr>
              <a:t> </a:t>
            </a:r>
            <a:r>
              <a:rPr sz="1600" spc="-20" dirty="0">
                <a:latin typeface="Gill Sans MT"/>
                <a:cs typeface="Gill Sans MT"/>
              </a:rPr>
              <a:t>(LiDAR)</a:t>
            </a:r>
            <a:endParaRPr sz="1600">
              <a:latin typeface="Gill Sans MT"/>
              <a:cs typeface="Gill Sans MT"/>
            </a:endParaRPr>
          </a:p>
          <a:p>
            <a:pPr marL="756285" lvl="1" indent="-286385">
              <a:lnSpc>
                <a:spcPct val="100000"/>
              </a:lnSpc>
              <a:spcBef>
                <a:spcPts val="384"/>
              </a:spcBef>
              <a:buFont typeface="Arial"/>
              <a:buChar char="–"/>
              <a:tabLst>
                <a:tab pos="756285" algn="l"/>
                <a:tab pos="756920" algn="l"/>
              </a:tabLst>
            </a:pPr>
            <a:r>
              <a:rPr sz="1600" spc="-5" dirty="0">
                <a:latin typeface="Gill Sans MT"/>
                <a:cs typeface="Gill Sans MT"/>
              </a:rPr>
              <a:t>Ultrasonic,</a:t>
            </a:r>
            <a:r>
              <a:rPr sz="1600" spc="-130" dirty="0">
                <a:latin typeface="Gill Sans MT"/>
                <a:cs typeface="Gill Sans MT"/>
              </a:rPr>
              <a:t> </a:t>
            </a:r>
            <a:r>
              <a:rPr sz="1600" spc="-5" dirty="0">
                <a:latin typeface="Gill Sans MT"/>
                <a:cs typeface="Gill Sans MT"/>
              </a:rPr>
              <a:t>and</a:t>
            </a:r>
            <a:endParaRPr sz="1600">
              <a:latin typeface="Gill Sans MT"/>
              <a:cs typeface="Gill Sans MT"/>
            </a:endParaRPr>
          </a:p>
          <a:p>
            <a:pPr marL="756285" lvl="1" indent="-286385">
              <a:lnSpc>
                <a:spcPct val="100000"/>
              </a:lnSpc>
              <a:spcBef>
                <a:spcPts val="380"/>
              </a:spcBef>
              <a:buFont typeface="Arial"/>
              <a:buChar char="–"/>
              <a:tabLst>
                <a:tab pos="756285" algn="l"/>
                <a:tab pos="756920" algn="l"/>
              </a:tabLst>
            </a:pPr>
            <a:r>
              <a:rPr sz="1600" spc="-10" dirty="0">
                <a:latin typeface="Gill Sans MT"/>
                <a:cs typeface="Gill Sans MT"/>
              </a:rPr>
              <a:t>Infrared</a:t>
            </a:r>
            <a:endParaRPr sz="1600">
              <a:latin typeface="Gill Sans MT"/>
              <a:cs typeface="Gill Sans MT"/>
            </a:endParaRPr>
          </a:p>
          <a:p>
            <a:pPr marL="355600" marR="212725" indent="-342900" algn="just">
              <a:lnSpc>
                <a:spcPct val="100000"/>
              </a:lnSpc>
              <a:spcBef>
                <a:spcPts val="385"/>
              </a:spcBef>
              <a:buFont typeface="Arial"/>
              <a:buChar char="•"/>
              <a:tabLst>
                <a:tab pos="356235" algn="l"/>
              </a:tabLst>
            </a:pPr>
            <a:r>
              <a:rPr sz="1600" b="1" spc="-15" dirty="0">
                <a:latin typeface="Gill Sans MT"/>
                <a:cs typeface="Gill Sans MT"/>
              </a:rPr>
              <a:t>Positioning </a:t>
            </a:r>
            <a:r>
              <a:rPr sz="1600" spc="-5" dirty="0">
                <a:latin typeface="Gill Sans MT"/>
                <a:cs typeface="Gill Sans MT"/>
              </a:rPr>
              <a:t>systems </a:t>
            </a:r>
            <a:r>
              <a:rPr sz="1600" spc="-25" dirty="0">
                <a:latin typeface="Gill Sans MT"/>
                <a:cs typeface="Gill Sans MT"/>
              </a:rPr>
              <a:t>may </a:t>
            </a:r>
            <a:r>
              <a:rPr sz="1600" spc="-5" dirty="0">
                <a:latin typeface="Gill Sans MT"/>
                <a:cs typeface="Gill Sans MT"/>
              </a:rPr>
              <a:t>include GPS,  </a:t>
            </a:r>
            <a:r>
              <a:rPr sz="1600" dirty="0">
                <a:latin typeface="Gill Sans MT"/>
                <a:cs typeface="Gill Sans MT"/>
              </a:rPr>
              <a:t>inertial </a:t>
            </a:r>
            <a:r>
              <a:rPr sz="1600" spc="-10" dirty="0">
                <a:latin typeface="Gill Sans MT"/>
                <a:cs typeface="Gill Sans MT"/>
              </a:rPr>
              <a:t>measurement </a:t>
            </a:r>
            <a:r>
              <a:rPr sz="1600" spc="-5" dirty="0">
                <a:latin typeface="Gill Sans MT"/>
                <a:cs typeface="Gill Sans MT"/>
              </a:rPr>
              <a:t>units, and</a:t>
            </a:r>
            <a:r>
              <a:rPr sz="1600" spc="-105" dirty="0">
                <a:latin typeface="Gill Sans MT"/>
                <a:cs typeface="Gill Sans MT"/>
              </a:rPr>
              <a:t> </a:t>
            </a:r>
            <a:r>
              <a:rPr sz="1600" spc="-5" dirty="0">
                <a:latin typeface="Gill Sans MT"/>
                <a:cs typeface="Gill Sans MT"/>
              </a:rPr>
              <a:t>detailed  </a:t>
            </a:r>
            <a:r>
              <a:rPr sz="1600" spc="-10" dirty="0">
                <a:latin typeface="Gill Sans MT"/>
                <a:cs typeface="Gill Sans MT"/>
              </a:rPr>
              <a:t>map</a:t>
            </a:r>
            <a:r>
              <a:rPr sz="1600" dirty="0">
                <a:latin typeface="Gill Sans MT"/>
                <a:cs typeface="Gill Sans MT"/>
              </a:rPr>
              <a:t> </a:t>
            </a:r>
            <a:r>
              <a:rPr sz="1600" spc="-5" dirty="0">
                <a:latin typeface="Gill Sans MT"/>
                <a:cs typeface="Gill Sans MT"/>
              </a:rPr>
              <a:t>data</a:t>
            </a:r>
            <a:endParaRPr sz="1600">
              <a:latin typeface="Gill Sans MT"/>
              <a:cs typeface="Gill Sans MT"/>
            </a:endParaRPr>
          </a:p>
          <a:p>
            <a:pPr marL="355600" marR="190500" indent="-342900">
              <a:lnSpc>
                <a:spcPct val="100000"/>
              </a:lnSpc>
              <a:spcBef>
                <a:spcPts val="385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1600" spc="-50" dirty="0">
                <a:latin typeface="Gill Sans MT"/>
                <a:cs typeface="Gill Sans MT"/>
              </a:rPr>
              <a:t>AVs </a:t>
            </a:r>
            <a:r>
              <a:rPr sz="1600" spc="-25" dirty="0">
                <a:latin typeface="Gill Sans MT"/>
                <a:cs typeface="Gill Sans MT"/>
              </a:rPr>
              <a:t>may </a:t>
            </a:r>
            <a:r>
              <a:rPr sz="1600" spc="-5" dirty="0">
                <a:latin typeface="Gill Sans MT"/>
                <a:cs typeface="Gill Sans MT"/>
              </a:rPr>
              <a:t>combine these data with other  inputs, including </a:t>
            </a:r>
            <a:r>
              <a:rPr sz="1600" spc="-10" dirty="0">
                <a:latin typeface="Gill Sans MT"/>
                <a:cs typeface="Gill Sans MT"/>
              </a:rPr>
              <a:t>vehicle-to-vehicle</a:t>
            </a:r>
            <a:r>
              <a:rPr sz="1600" spc="-114" dirty="0">
                <a:latin typeface="Gill Sans MT"/>
                <a:cs typeface="Gill Sans MT"/>
              </a:rPr>
              <a:t> </a:t>
            </a:r>
            <a:r>
              <a:rPr sz="1600" spc="-5" dirty="0">
                <a:latin typeface="Gill Sans MT"/>
                <a:cs typeface="Gill Sans MT"/>
              </a:rPr>
              <a:t>and</a:t>
            </a:r>
            <a:endParaRPr sz="1600">
              <a:latin typeface="Gill Sans MT"/>
              <a:cs typeface="Gill Sans 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58370" y="5883081"/>
            <a:ext cx="257429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latin typeface="Gill Sans MT"/>
                <a:cs typeface="Gill Sans MT"/>
              </a:rPr>
              <a:t>vehicle-to-infrastructure</a:t>
            </a:r>
            <a:r>
              <a:rPr sz="1600" spc="55" dirty="0">
                <a:latin typeface="Gill Sans MT"/>
                <a:cs typeface="Gill Sans MT"/>
              </a:rPr>
              <a:t> </a:t>
            </a:r>
            <a:r>
              <a:rPr sz="1600" spc="-5" dirty="0">
                <a:latin typeface="Gill Sans MT"/>
                <a:cs typeface="Gill Sans MT"/>
              </a:rPr>
              <a:t>inputs</a:t>
            </a:r>
            <a:endParaRPr sz="1600">
              <a:latin typeface="Gill Sans MT"/>
              <a:cs typeface="Gill Sans M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006433" y="5989637"/>
            <a:ext cx="3757295" cy="448945"/>
          </a:xfrm>
          <a:prstGeom prst="rect">
            <a:avLst/>
          </a:prstGeom>
        </p:spPr>
        <p:txBody>
          <a:bodyPr vert="horz" wrap="square" lIns="0" tIns="3619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84"/>
              </a:spcBef>
            </a:pPr>
            <a:r>
              <a:rPr sz="1000" i="1" spc="-10" dirty="0">
                <a:solidFill>
                  <a:srgbClr val="808080"/>
                </a:solidFill>
                <a:latin typeface="Arial"/>
                <a:cs typeface="Arial"/>
              </a:rPr>
              <a:t>Image Adapted </a:t>
            </a:r>
            <a:r>
              <a:rPr sz="1000" i="1" spc="-5" dirty="0">
                <a:solidFill>
                  <a:srgbClr val="808080"/>
                </a:solidFill>
                <a:latin typeface="Arial"/>
                <a:cs typeface="Arial"/>
              </a:rPr>
              <a:t>from </a:t>
            </a:r>
            <a:r>
              <a:rPr sz="1000" i="1" spc="-10" dirty="0">
                <a:solidFill>
                  <a:srgbClr val="808080"/>
                </a:solidFill>
                <a:latin typeface="Arial"/>
                <a:cs typeface="Arial"/>
              </a:rPr>
              <a:t>the </a:t>
            </a:r>
            <a:r>
              <a:rPr sz="1000" i="1" spc="-5" dirty="0">
                <a:solidFill>
                  <a:srgbClr val="808080"/>
                </a:solidFill>
                <a:latin typeface="Arial"/>
                <a:cs typeface="Arial"/>
              </a:rPr>
              <a:t>Texas </a:t>
            </a:r>
            <a:r>
              <a:rPr sz="1000" i="1" spc="-10" dirty="0">
                <a:solidFill>
                  <a:srgbClr val="808080"/>
                </a:solidFill>
                <a:latin typeface="Arial"/>
                <a:cs typeface="Arial"/>
              </a:rPr>
              <a:t>Instruments ADAS Solutions</a:t>
            </a:r>
            <a:r>
              <a:rPr sz="1000" i="1" spc="85" dirty="0">
                <a:solidFill>
                  <a:srgbClr val="808080"/>
                </a:solidFill>
                <a:latin typeface="Arial"/>
                <a:cs typeface="Arial"/>
              </a:rPr>
              <a:t> </a:t>
            </a:r>
            <a:r>
              <a:rPr sz="1000" i="1" spc="-10" dirty="0">
                <a:solidFill>
                  <a:srgbClr val="808080"/>
                </a:solidFill>
                <a:latin typeface="Arial"/>
                <a:cs typeface="Arial"/>
              </a:rPr>
              <a:t>Guide</a:t>
            </a:r>
            <a:endParaRPr sz="1000">
              <a:latin typeface="Arial"/>
              <a:cs typeface="Arial"/>
            </a:endParaRPr>
          </a:p>
          <a:p>
            <a:pPr marR="102235" algn="r">
              <a:lnSpc>
                <a:spcPct val="100000"/>
              </a:lnSpc>
              <a:spcBef>
                <a:spcPts val="270"/>
              </a:spcBef>
            </a:pPr>
            <a:r>
              <a:rPr sz="1400" dirty="0">
                <a:latin typeface="Gill Sans MT"/>
                <a:cs typeface="Gill Sans MT"/>
              </a:rPr>
              <a:t>7</a:t>
            </a:r>
            <a:endParaRPr sz="1400">
              <a:latin typeface="Gill Sans MT"/>
              <a:cs typeface="Gill Sans MT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756659" y="1296924"/>
            <a:ext cx="5387340" cy="418033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70302" y="423671"/>
            <a:ext cx="4803140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Levels </a:t>
            </a:r>
            <a:r>
              <a:rPr dirty="0"/>
              <a:t>of</a:t>
            </a:r>
            <a:r>
              <a:rPr spc="-15" dirty="0"/>
              <a:t> </a:t>
            </a:r>
            <a:r>
              <a:rPr spc="-185" dirty="0"/>
              <a:t>Automation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551228" y="6199187"/>
            <a:ext cx="11493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latin typeface="Gill Sans MT"/>
                <a:cs typeface="Gill Sans MT"/>
              </a:rPr>
              <a:t>8</a:t>
            </a:r>
            <a:endParaRPr sz="1400">
              <a:latin typeface="Gill Sans MT"/>
              <a:cs typeface="Gill Sans 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023110" y="5063490"/>
            <a:ext cx="1402080" cy="954405"/>
          </a:xfrm>
          <a:prstGeom prst="rect">
            <a:avLst/>
          </a:prstGeom>
          <a:ln w="25907">
            <a:solidFill>
              <a:srgbClr val="413F77"/>
            </a:solidFill>
          </a:ln>
        </p:spPr>
        <p:txBody>
          <a:bodyPr vert="horz" wrap="square" lIns="0" tIns="33655" rIns="0" bIns="0" rtlCol="0">
            <a:spAutoFit/>
          </a:bodyPr>
          <a:lstStyle/>
          <a:p>
            <a:pPr marL="183515" marR="179070" algn="ctr">
              <a:lnSpc>
                <a:spcPct val="100000"/>
              </a:lnSpc>
              <a:spcBef>
                <a:spcPts val="265"/>
              </a:spcBef>
            </a:pPr>
            <a:r>
              <a:rPr sz="1400" b="1" dirty="0">
                <a:latin typeface="Calibri"/>
                <a:cs typeface="Calibri"/>
              </a:rPr>
              <a:t>Human</a:t>
            </a:r>
            <a:r>
              <a:rPr sz="1400" b="1" spc="-95" dirty="0">
                <a:latin typeface="Calibri"/>
                <a:cs typeface="Calibri"/>
              </a:rPr>
              <a:t> </a:t>
            </a:r>
            <a:r>
              <a:rPr sz="1400" b="1" spc="-5" dirty="0">
                <a:latin typeface="Calibri"/>
                <a:cs typeface="Calibri"/>
              </a:rPr>
              <a:t>Driver  Monitors  </a:t>
            </a:r>
            <a:r>
              <a:rPr sz="1400" b="1" dirty="0">
                <a:latin typeface="Calibri"/>
                <a:cs typeface="Calibri"/>
              </a:rPr>
              <a:t>Driving  </a:t>
            </a:r>
            <a:r>
              <a:rPr sz="1400" b="1" spc="-5" dirty="0">
                <a:latin typeface="Calibri"/>
                <a:cs typeface="Calibri"/>
              </a:rPr>
              <a:t>Environment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698997" y="5058917"/>
            <a:ext cx="1868805" cy="954405"/>
          </a:xfrm>
          <a:prstGeom prst="rect">
            <a:avLst/>
          </a:prstGeom>
          <a:ln w="25907">
            <a:solidFill>
              <a:srgbClr val="413F77"/>
            </a:solidFill>
          </a:ln>
        </p:spPr>
        <p:txBody>
          <a:bodyPr vert="horz" wrap="square" lIns="0" tIns="33020" rIns="0" bIns="0" rtlCol="0">
            <a:spAutoFit/>
          </a:bodyPr>
          <a:lstStyle/>
          <a:p>
            <a:pPr marL="171450" marR="167005" indent="1270" algn="ctr">
              <a:lnSpc>
                <a:spcPct val="100000"/>
              </a:lnSpc>
              <a:spcBef>
                <a:spcPts val="260"/>
              </a:spcBef>
            </a:pPr>
            <a:r>
              <a:rPr sz="1400" b="1" spc="-5" dirty="0">
                <a:latin typeface="Calibri"/>
                <a:cs typeface="Calibri"/>
              </a:rPr>
              <a:t>Automated </a:t>
            </a:r>
            <a:r>
              <a:rPr sz="1400" b="1" dirty="0">
                <a:latin typeface="Calibri"/>
                <a:cs typeface="Calibri"/>
              </a:rPr>
              <a:t>Driving  </a:t>
            </a:r>
            <a:r>
              <a:rPr sz="1400" b="1" spc="-10" dirty="0">
                <a:latin typeface="Calibri"/>
                <a:cs typeface="Calibri"/>
              </a:rPr>
              <a:t>System </a:t>
            </a:r>
            <a:r>
              <a:rPr sz="1400" b="1" spc="-5" dirty="0">
                <a:latin typeface="Calibri"/>
                <a:cs typeface="Calibri"/>
              </a:rPr>
              <a:t>Monitors  </a:t>
            </a:r>
            <a:r>
              <a:rPr sz="1400" b="1" dirty="0">
                <a:latin typeface="Calibri"/>
                <a:cs typeface="Calibri"/>
              </a:rPr>
              <a:t>Driving</a:t>
            </a:r>
            <a:r>
              <a:rPr sz="1400" b="1" spc="-85" dirty="0">
                <a:latin typeface="Calibri"/>
                <a:cs typeface="Calibri"/>
              </a:rPr>
              <a:t> </a:t>
            </a:r>
            <a:r>
              <a:rPr sz="1400" b="1" spc="-5" dirty="0">
                <a:latin typeface="Calibri"/>
                <a:cs typeface="Calibri"/>
              </a:rPr>
              <a:t>Environment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174281" y="6124374"/>
            <a:ext cx="719899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i="1" spc="-5" dirty="0">
                <a:latin typeface="Arial"/>
                <a:cs typeface="Arial"/>
              </a:rPr>
              <a:t>*For full description see SAE J3016: Taxonomy and Definitions </a:t>
            </a:r>
            <a:r>
              <a:rPr sz="900" i="1" dirty="0">
                <a:latin typeface="Arial"/>
                <a:cs typeface="Arial"/>
              </a:rPr>
              <a:t>for </a:t>
            </a:r>
            <a:r>
              <a:rPr sz="900" i="1" spc="-5" dirty="0">
                <a:latin typeface="Arial"/>
                <a:cs typeface="Arial"/>
              </a:rPr>
              <a:t>Terms Related </a:t>
            </a:r>
            <a:r>
              <a:rPr sz="900" i="1" dirty="0">
                <a:latin typeface="Arial"/>
                <a:cs typeface="Arial"/>
              </a:rPr>
              <a:t>to </a:t>
            </a:r>
            <a:r>
              <a:rPr sz="900" i="1" spc="-5" dirty="0">
                <a:latin typeface="Arial"/>
                <a:cs typeface="Arial"/>
              </a:rPr>
              <a:t>Driving Automation Systems </a:t>
            </a:r>
            <a:r>
              <a:rPr sz="900" i="1" dirty="0">
                <a:latin typeface="Arial"/>
                <a:cs typeface="Arial"/>
              </a:rPr>
              <a:t>for </a:t>
            </a:r>
            <a:r>
              <a:rPr sz="900" i="1" spc="-5" dirty="0">
                <a:latin typeface="Arial"/>
                <a:cs typeface="Arial"/>
              </a:rPr>
              <a:t>On-Road Motor</a:t>
            </a:r>
            <a:r>
              <a:rPr sz="900" i="1" spc="140" dirty="0">
                <a:latin typeface="Arial"/>
                <a:cs typeface="Arial"/>
              </a:rPr>
              <a:t> </a:t>
            </a:r>
            <a:r>
              <a:rPr sz="900" i="1" spc="-5" dirty="0">
                <a:latin typeface="Arial"/>
                <a:cs typeface="Arial"/>
              </a:rPr>
              <a:t>Vehicles</a:t>
            </a:r>
            <a:endParaRPr sz="9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11123" y="1202436"/>
            <a:ext cx="7921751" cy="366064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383030" y="4673346"/>
            <a:ext cx="2590800" cy="254635"/>
          </a:xfrm>
          <a:custGeom>
            <a:avLst/>
            <a:gdLst/>
            <a:ahLst/>
            <a:cxnLst/>
            <a:rect l="l" t="t" r="r" b="b"/>
            <a:pathLst>
              <a:path w="2590800" h="254635">
                <a:moveTo>
                  <a:pt x="2590800" y="0"/>
                </a:moveTo>
                <a:lnTo>
                  <a:pt x="2589132" y="49533"/>
                </a:lnTo>
                <a:lnTo>
                  <a:pt x="2584586" y="89982"/>
                </a:lnTo>
                <a:lnTo>
                  <a:pt x="2577844" y="117253"/>
                </a:lnTo>
                <a:lnTo>
                  <a:pt x="2569591" y="127253"/>
                </a:lnTo>
                <a:lnTo>
                  <a:pt x="1316609" y="127253"/>
                </a:lnTo>
                <a:lnTo>
                  <a:pt x="1308355" y="137254"/>
                </a:lnTo>
                <a:lnTo>
                  <a:pt x="1301613" y="164525"/>
                </a:lnTo>
                <a:lnTo>
                  <a:pt x="1297067" y="204974"/>
                </a:lnTo>
                <a:lnTo>
                  <a:pt x="1295400" y="254507"/>
                </a:lnTo>
                <a:lnTo>
                  <a:pt x="1293732" y="204974"/>
                </a:lnTo>
                <a:lnTo>
                  <a:pt x="1289186" y="164525"/>
                </a:lnTo>
                <a:lnTo>
                  <a:pt x="1282444" y="137254"/>
                </a:lnTo>
                <a:lnTo>
                  <a:pt x="1274191" y="127253"/>
                </a:lnTo>
                <a:lnTo>
                  <a:pt x="21208" y="127253"/>
                </a:lnTo>
                <a:lnTo>
                  <a:pt x="12955" y="117253"/>
                </a:lnTo>
                <a:lnTo>
                  <a:pt x="6213" y="89982"/>
                </a:lnTo>
                <a:lnTo>
                  <a:pt x="1667" y="49533"/>
                </a:lnTo>
                <a:lnTo>
                  <a:pt x="0" y="0"/>
                </a:lnTo>
              </a:path>
            </a:pathLst>
          </a:custGeom>
          <a:ln w="28956">
            <a:solidFill>
              <a:srgbClr val="3E3C7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337809" y="4684014"/>
            <a:ext cx="2590800" cy="253365"/>
          </a:xfrm>
          <a:custGeom>
            <a:avLst/>
            <a:gdLst/>
            <a:ahLst/>
            <a:cxnLst/>
            <a:rect l="l" t="t" r="r" b="b"/>
            <a:pathLst>
              <a:path w="2590800" h="253364">
                <a:moveTo>
                  <a:pt x="2590800" y="0"/>
                </a:moveTo>
                <a:lnTo>
                  <a:pt x="2589143" y="49237"/>
                </a:lnTo>
                <a:lnTo>
                  <a:pt x="2584626" y="89444"/>
                </a:lnTo>
                <a:lnTo>
                  <a:pt x="2577925" y="116552"/>
                </a:lnTo>
                <a:lnTo>
                  <a:pt x="2569718" y="126492"/>
                </a:lnTo>
                <a:lnTo>
                  <a:pt x="1316482" y="126492"/>
                </a:lnTo>
                <a:lnTo>
                  <a:pt x="1308274" y="136431"/>
                </a:lnTo>
                <a:lnTo>
                  <a:pt x="1301573" y="163539"/>
                </a:lnTo>
                <a:lnTo>
                  <a:pt x="1297056" y="203746"/>
                </a:lnTo>
                <a:lnTo>
                  <a:pt x="1295400" y="252984"/>
                </a:lnTo>
                <a:lnTo>
                  <a:pt x="1293743" y="203746"/>
                </a:lnTo>
                <a:lnTo>
                  <a:pt x="1289226" y="163539"/>
                </a:lnTo>
                <a:lnTo>
                  <a:pt x="1282525" y="136431"/>
                </a:lnTo>
                <a:lnTo>
                  <a:pt x="1274318" y="126492"/>
                </a:lnTo>
                <a:lnTo>
                  <a:pt x="21081" y="126492"/>
                </a:lnTo>
                <a:lnTo>
                  <a:pt x="12874" y="116552"/>
                </a:lnTo>
                <a:lnTo>
                  <a:pt x="6173" y="89444"/>
                </a:lnTo>
                <a:lnTo>
                  <a:pt x="1656" y="49237"/>
                </a:lnTo>
                <a:lnTo>
                  <a:pt x="0" y="0"/>
                </a:lnTo>
              </a:path>
            </a:pathLst>
          </a:custGeom>
          <a:ln w="28956">
            <a:solidFill>
              <a:srgbClr val="3E3C7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24058" y="423671"/>
            <a:ext cx="7694295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Automation </a:t>
            </a:r>
            <a:r>
              <a:rPr spc="-5" dirty="0"/>
              <a:t>in </a:t>
            </a:r>
            <a:r>
              <a:rPr dirty="0"/>
              <a:t>the </a:t>
            </a:r>
            <a:r>
              <a:rPr spc="-5" dirty="0"/>
              <a:t>Transit  </a:t>
            </a:r>
            <a:r>
              <a:rPr spc="-280" dirty="0"/>
              <a:t>Industry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551228" y="6199187"/>
            <a:ext cx="11493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latin typeface="Gill Sans MT"/>
                <a:cs typeface="Gill Sans MT"/>
              </a:rPr>
              <a:t>9</a:t>
            </a:r>
            <a:endParaRPr sz="1400">
              <a:latin typeface="Gill Sans MT"/>
              <a:cs typeface="Gill Sans MT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274564" y="3857244"/>
            <a:ext cx="1607361" cy="137159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102608" y="1399032"/>
            <a:ext cx="1639924" cy="137159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7613803" y="2836363"/>
            <a:ext cx="143637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09855" marR="5080" indent="-97790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latin typeface="Arial"/>
                <a:cs typeface="Arial"/>
              </a:rPr>
              <a:t>EasyMile </a:t>
            </a:r>
            <a:r>
              <a:rPr sz="1600" b="1" spc="-5" dirty="0">
                <a:latin typeface="Arial"/>
                <a:cs typeface="Arial"/>
              </a:rPr>
              <a:t>EZ10  </a:t>
            </a:r>
            <a:r>
              <a:rPr sz="1600" b="1" spc="-20" dirty="0">
                <a:latin typeface="Arial"/>
                <a:cs typeface="Arial"/>
              </a:rPr>
              <a:t>(CA, </a:t>
            </a:r>
            <a:r>
              <a:rPr sz="1600" b="1" spc="-5" dirty="0">
                <a:latin typeface="Arial"/>
                <a:cs typeface="Arial"/>
              </a:rPr>
              <a:t>TX,</a:t>
            </a:r>
            <a:r>
              <a:rPr sz="1600" b="1" spc="40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CO)</a:t>
            </a:r>
            <a:endParaRPr sz="16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266345" y="2836363"/>
            <a:ext cx="128778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6034" marR="5080" indent="-13970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latin typeface="Arial"/>
                <a:cs typeface="Arial"/>
              </a:rPr>
              <a:t>Local</a:t>
            </a:r>
            <a:r>
              <a:rPr sz="1600" b="1" spc="-80" dirty="0">
                <a:latin typeface="Arial"/>
                <a:cs typeface="Arial"/>
              </a:rPr>
              <a:t> </a:t>
            </a:r>
            <a:r>
              <a:rPr sz="1600" b="1" spc="-5" dirty="0">
                <a:latin typeface="Arial"/>
                <a:cs typeface="Arial"/>
              </a:rPr>
              <a:t>Motors  Olli (MD,</a:t>
            </a:r>
            <a:r>
              <a:rPr sz="1600" b="1" spc="-15" dirty="0">
                <a:latin typeface="Arial"/>
                <a:cs typeface="Arial"/>
              </a:rPr>
              <a:t> </a:t>
            </a:r>
            <a:r>
              <a:rPr sz="1600" b="1" spc="-5" dirty="0">
                <a:latin typeface="Arial"/>
                <a:cs typeface="Arial"/>
              </a:rPr>
              <a:t>NV)</a:t>
            </a:r>
            <a:endParaRPr sz="16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481281" y="5277991"/>
            <a:ext cx="118364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12090" marR="5080" indent="-200025">
              <a:lnSpc>
                <a:spcPct val="100000"/>
              </a:lnSpc>
              <a:spcBef>
                <a:spcPts val="95"/>
              </a:spcBef>
            </a:pPr>
            <a:r>
              <a:rPr sz="1600" b="1" spc="-20" dirty="0">
                <a:latin typeface="Arial"/>
                <a:cs typeface="Arial"/>
              </a:rPr>
              <a:t>Navya</a:t>
            </a:r>
            <a:r>
              <a:rPr sz="1600" b="1" spc="-65" dirty="0">
                <a:latin typeface="Arial"/>
                <a:cs typeface="Arial"/>
              </a:rPr>
              <a:t> </a:t>
            </a:r>
            <a:r>
              <a:rPr sz="1600" b="1" spc="-20" dirty="0">
                <a:latin typeface="Arial"/>
                <a:cs typeface="Arial"/>
              </a:rPr>
              <a:t>Arma  </a:t>
            </a:r>
            <a:r>
              <a:rPr sz="1600" b="1" spc="-5" dirty="0">
                <a:latin typeface="Arial"/>
                <a:cs typeface="Arial"/>
              </a:rPr>
              <a:t>(MI,</a:t>
            </a:r>
            <a:r>
              <a:rPr sz="1600" b="1" spc="10" dirty="0">
                <a:latin typeface="Arial"/>
                <a:cs typeface="Arial"/>
              </a:rPr>
              <a:t> </a:t>
            </a:r>
            <a:r>
              <a:rPr sz="1600" b="1" spc="-5" dirty="0">
                <a:latin typeface="Arial"/>
                <a:cs typeface="Arial"/>
              </a:rPr>
              <a:t>NV)</a:t>
            </a:r>
            <a:endParaRPr sz="16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28980" y="2836363"/>
            <a:ext cx="180086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8900" marR="5080" indent="-76835">
              <a:lnSpc>
                <a:spcPct val="100000"/>
              </a:lnSpc>
              <a:spcBef>
                <a:spcPts val="95"/>
              </a:spcBef>
            </a:pPr>
            <a:r>
              <a:rPr sz="1600" b="1" spc="-15" dirty="0">
                <a:latin typeface="Arial"/>
                <a:cs typeface="Arial"/>
              </a:rPr>
              <a:t>Vehicle Assist</a:t>
            </a:r>
            <a:r>
              <a:rPr sz="1600" b="1" spc="-50" dirty="0">
                <a:latin typeface="Arial"/>
                <a:cs typeface="Arial"/>
              </a:rPr>
              <a:t> </a:t>
            </a:r>
            <a:r>
              <a:rPr sz="1600" b="1" spc="-5" dirty="0">
                <a:latin typeface="Arial"/>
                <a:cs typeface="Arial"/>
              </a:rPr>
              <a:t>and  </a:t>
            </a:r>
            <a:r>
              <a:rPr sz="1600" b="1" spc="-10" dirty="0">
                <a:latin typeface="Arial"/>
                <a:cs typeface="Arial"/>
              </a:rPr>
              <a:t>Automation</a:t>
            </a:r>
            <a:r>
              <a:rPr sz="1600" b="1" spc="25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(OR)</a:t>
            </a:r>
            <a:endParaRPr sz="160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337559" y="3857244"/>
            <a:ext cx="1828799" cy="137159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992111" y="3857244"/>
            <a:ext cx="1828799" cy="137159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642872" y="3857244"/>
            <a:ext cx="1586885" cy="137159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792211" y="1399032"/>
            <a:ext cx="1028699" cy="13716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92608" y="1399032"/>
            <a:ext cx="2078735" cy="137159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7286525" y="5277899"/>
            <a:ext cx="124460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38784" marR="5080" indent="-426720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latin typeface="Arial"/>
                <a:cs typeface="Arial"/>
              </a:rPr>
              <a:t>May</a:t>
            </a:r>
            <a:r>
              <a:rPr sz="1600" b="1" spc="-60" dirty="0">
                <a:latin typeface="Arial"/>
                <a:cs typeface="Arial"/>
              </a:rPr>
              <a:t> </a:t>
            </a:r>
            <a:r>
              <a:rPr sz="1600" b="1" spc="-5" dirty="0">
                <a:latin typeface="Arial"/>
                <a:cs typeface="Arial"/>
              </a:rPr>
              <a:t>Mobility  (MI)</a:t>
            </a:r>
            <a:endParaRPr sz="160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837518" y="5277899"/>
            <a:ext cx="96139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9560" marR="5080" indent="-277495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latin typeface="Arial"/>
                <a:cs typeface="Arial"/>
              </a:rPr>
              <a:t>Coast</a:t>
            </a:r>
            <a:r>
              <a:rPr sz="1600" b="1" spc="-80" dirty="0">
                <a:latin typeface="Arial"/>
                <a:cs typeface="Arial"/>
              </a:rPr>
              <a:t> </a:t>
            </a:r>
            <a:r>
              <a:rPr sz="1600" b="1" spc="-5" dirty="0">
                <a:latin typeface="Arial"/>
                <a:cs typeface="Arial"/>
              </a:rPr>
              <a:t>P-1  </a:t>
            </a:r>
            <a:r>
              <a:rPr sz="1600" b="1" spc="-10" dirty="0">
                <a:latin typeface="Arial"/>
                <a:cs typeface="Arial"/>
              </a:rPr>
              <a:t>(FL)</a:t>
            </a:r>
            <a:endParaRPr sz="160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2497835" y="1399032"/>
            <a:ext cx="1478279" cy="1372824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2546506" y="2836363"/>
            <a:ext cx="141287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349885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latin typeface="Arial"/>
                <a:cs typeface="Arial"/>
              </a:rPr>
              <a:t>Bus on  </a:t>
            </a:r>
            <a:r>
              <a:rPr sz="1600" b="1" spc="-5" dirty="0">
                <a:latin typeface="Arial"/>
                <a:cs typeface="Arial"/>
              </a:rPr>
              <a:t>Shoulder</a:t>
            </a:r>
            <a:r>
              <a:rPr sz="1600" b="1" spc="-65" dirty="0">
                <a:latin typeface="Arial"/>
                <a:cs typeface="Arial"/>
              </a:rPr>
              <a:t> </a:t>
            </a:r>
            <a:r>
              <a:rPr sz="1600" b="1" spc="-5" dirty="0">
                <a:latin typeface="Arial"/>
                <a:cs typeface="Arial"/>
              </a:rPr>
              <a:t>(MN)</a:t>
            </a:r>
            <a:endParaRPr sz="160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51815" y="5277991"/>
            <a:ext cx="74549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133985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latin typeface="Arial"/>
                <a:cs typeface="Arial"/>
              </a:rPr>
              <a:t>Hino  (</a:t>
            </a:r>
            <a:r>
              <a:rPr sz="1600" b="1" spc="-5" dirty="0">
                <a:latin typeface="Arial"/>
                <a:cs typeface="Arial"/>
              </a:rPr>
              <a:t>Ja</a:t>
            </a:r>
            <a:r>
              <a:rPr sz="1600" b="1" spc="-10" dirty="0">
                <a:latin typeface="Arial"/>
                <a:cs typeface="Arial"/>
              </a:rPr>
              <a:t>p</a:t>
            </a:r>
            <a:r>
              <a:rPr sz="1600" b="1" spc="-5" dirty="0">
                <a:latin typeface="Arial"/>
                <a:cs typeface="Arial"/>
              </a:rPr>
              <a:t>a</a:t>
            </a:r>
            <a:r>
              <a:rPr sz="1600" b="1" spc="-10" dirty="0">
                <a:latin typeface="Arial"/>
                <a:cs typeface="Arial"/>
              </a:rPr>
              <a:t>n</a:t>
            </a:r>
            <a:r>
              <a:rPr sz="1600" b="1" spc="-5" dirty="0">
                <a:latin typeface="Arial"/>
                <a:cs typeface="Arial"/>
              </a:rPr>
              <a:t>)</a:t>
            </a:r>
            <a:endParaRPr sz="160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815802" y="5277991"/>
            <a:ext cx="134620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51484" marR="5080" indent="-439420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latin typeface="Arial"/>
                <a:cs typeface="Arial"/>
              </a:rPr>
              <a:t>Optimus Ride  </a:t>
            </a:r>
            <a:r>
              <a:rPr sz="1600" b="1" spc="-25" dirty="0">
                <a:latin typeface="Arial"/>
                <a:cs typeface="Arial"/>
              </a:rPr>
              <a:t>(MA)</a:t>
            </a:r>
            <a:endParaRPr sz="160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99106" y="5862673"/>
            <a:ext cx="4029710" cy="186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i="1" dirty="0">
                <a:solidFill>
                  <a:srgbClr val="808080"/>
                </a:solidFill>
                <a:latin typeface="Arial"/>
                <a:cs typeface="Arial"/>
              </a:rPr>
              <a:t>Photo Credits: FTA, </a:t>
            </a:r>
            <a:r>
              <a:rPr sz="1050" i="1" spc="-5" dirty="0">
                <a:solidFill>
                  <a:srgbClr val="808080"/>
                </a:solidFill>
                <a:latin typeface="Arial"/>
                <a:cs typeface="Arial"/>
              </a:rPr>
              <a:t>ITS </a:t>
            </a:r>
            <a:r>
              <a:rPr sz="1050" i="1" dirty="0">
                <a:solidFill>
                  <a:srgbClr val="808080"/>
                </a:solidFill>
                <a:latin typeface="Arial"/>
                <a:cs typeface="Arial"/>
              </a:rPr>
              <a:t>PCB, Local Motors, TRL, and Volpe</a:t>
            </a:r>
            <a:r>
              <a:rPr sz="1050" i="1" spc="-165" dirty="0">
                <a:solidFill>
                  <a:srgbClr val="808080"/>
                </a:solidFill>
                <a:latin typeface="Arial"/>
                <a:cs typeface="Arial"/>
              </a:rPr>
              <a:t> </a:t>
            </a:r>
            <a:r>
              <a:rPr sz="1050" i="1" dirty="0">
                <a:solidFill>
                  <a:srgbClr val="808080"/>
                </a:solidFill>
                <a:latin typeface="Arial"/>
                <a:cs typeface="Arial"/>
              </a:rPr>
              <a:t>Center</a:t>
            </a:r>
            <a:endParaRPr sz="105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5865876" y="1399032"/>
            <a:ext cx="1800085" cy="137159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6155987" y="2836363"/>
            <a:ext cx="119951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123189">
              <a:lnSpc>
                <a:spcPct val="100000"/>
              </a:lnSpc>
              <a:spcBef>
                <a:spcPts val="95"/>
              </a:spcBef>
            </a:pPr>
            <a:r>
              <a:rPr sz="1600" b="1" spc="-25" dirty="0">
                <a:latin typeface="Arial"/>
                <a:cs typeface="Arial"/>
              </a:rPr>
              <a:t>GATEway  </a:t>
            </a:r>
            <a:r>
              <a:rPr sz="1600" b="1" spc="-5" dirty="0">
                <a:latin typeface="Arial"/>
                <a:cs typeface="Arial"/>
              </a:rPr>
              <a:t>Shuttle</a:t>
            </a:r>
            <a:r>
              <a:rPr sz="1600" b="1" spc="-45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(UK)</a:t>
            </a:r>
            <a:endParaRPr sz="1600">
              <a:latin typeface="Arial"/>
              <a:cs typeface="Arial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292608" y="3857244"/>
            <a:ext cx="1242059" cy="1371777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19458" y="423671"/>
            <a:ext cx="5104765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Automation at</a:t>
            </a:r>
            <a:r>
              <a:rPr spc="-145" dirty="0"/>
              <a:t> </a:t>
            </a:r>
            <a:r>
              <a:rPr spc="-290" dirty="0"/>
              <a:t>USDOT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267444"/>
            <a:ext cx="3509645" cy="34029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i="1" spc="-5" dirty="0">
                <a:latin typeface="Gill Sans MT"/>
                <a:cs typeface="Gill Sans MT"/>
              </a:rPr>
              <a:t>Automated </a:t>
            </a:r>
            <a:r>
              <a:rPr sz="2400" i="1" spc="0" dirty="0">
                <a:latin typeface="Gill Sans MT"/>
                <a:cs typeface="Gill Sans MT"/>
              </a:rPr>
              <a:t>Driving</a:t>
            </a:r>
            <a:r>
              <a:rPr sz="2400" i="1" spc="-70" dirty="0">
                <a:latin typeface="Gill Sans MT"/>
                <a:cs typeface="Gill Sans MT"/>
              </a:rPr>
              <a:t> </a:t>
            </a:r>
            <a:r>
              <a:rPr sz="2400" i="1" spc="-5" dirty="0">
                <a:latin typeface="Gill Sans MT"/>
                <a:cs typeface="Gill Sans MT"/>
              </a:rPr>
              <a:t>Systems  2.0: </a:t>
            </a:r>
            <a:r>
              <a:rPr sz="2400" i="1" spc="35" dirty="0">
                <a:latin typeface="Gill Sans MT"/>
                <a:cs typeface="Gill Sans MT"/>
              </a:rPr>
              <a:t>AVision</a:t>
            </a:r>
            <a:r>
              <a:rPr sz="2400" i="1" spc="-470" dirty="0">
                <a:latin typeface="Gill Sans MT"/>
                <a:cs typeface="Gill Sans MT"/>
              </a:rPr>
              <a:t> </a:t>
            </a:r>
            <a:r>
              <a:rPr sz="2400" i="1" spc="-15" dirty="0">
                <a:latin typeface="Gill Sans MT"/>
                <a:cs typeface="Gill Sans MT"/>
              </a:rPr>
              <a:t>for </a:t>
            </a:r>
            <a:r>
              <a:rPr sz="2400" i="1" spc="-10" dirty="0">
                <a:latin typeface="Gill Sans MT"/>
                <a:cs typeface="Gill Sans MT"/>
              </a:rPr>
              <a:t>Safety</a:t>
            </a:r>
            <a:endParaRPr sz="2400">
              <a:latin typeface="Gill Sans MT"/>
              <a:cs typeface="Gill Sans MT"/>
            </a:endParaRPr>
          </a:p>
          <a:p>
            <a:pPr marL="355600" marR="361315" indent="-342900">
              <a:lnSpc>
                <a:spcPct val="100000"/>
              </a:lnSpc>
              <a:spcBef>
                <a:spcPts val="17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spc="-25" dirty="0">
                <a:latin typeface="Gill Sans MT"/>
                <a:cs typeface="Gill Sans MT"/>
              </a:rPr>
              <a:t>Voluntary </a:t>
            </a:r>
            <a:r>
              <a:rPr sz="2400" spc="-5" dirty="0">
                <a:latin typeface="Gill Sans MT"/>
                <a:cs typeface="Gill Sans MT"/>
              </a:rPr>
              <a:t>guidance </a:t>
            </a:r>
            <a:r>
              <a:rPr sz="2400" spc="-15" dirty="0">
                <a:latin typeface="Gill Sans MT"/>
                <a:cs typeface="Gill Sans MT"/>
              </a:rPr>
              <a:t>for  </a:t>
            </a:r>
            <a:r>
              <a:rPr sz="2400" spc="-5" dirty="0">
                <a:latin typeface="Gill Sans MT"/>
                <a:cs typeface="Gill Sans MT"/>
              </a:rPr>
              <a:t>automated driving  systems</a:t>
            </a:r>
            <a:endParaRPr sz="2400">
              <a:latin typeface="Gill Sans MT"/>
              <a:cs typeface="Gill Sans MT"/>
            </a:endParaRPr>
          </a:p>
          <a:p>
            <a:pPr marL="355600" marR="283210" indent="-342900">
              <a:lnSpc>
                <a:spcPct val="100000"/>
              </a:lnSpc>
              <a:spcBef>
                <a:spcPts val="17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spc="-45" dirty="0">
                <a:latin typeface="Gill Sans MT"/>
                <a:cs typeface="Gill Sans MT"/>
              </a:rPr>
              <a:t>Technical </a:t>
            </a:r>
            <a:r>
              <a:rPr sz="2400" spc="-5" dirty="0">
                <a:latin typeface="Gill Sans MT"/>
                <a:cs typeface="Gill Sans MT"/>
              </a:rPr>
              <a:t>assistance </a:t>
            </a:r>
            <a:r>
              <a:rPr sz="2400" spc="-10" dirty="0">
                <a:latin typeface="Gill Sans MT"/>
                <a:cs typeface="Gill Sans MT"/>
              </a:rPr>
              <a:t>for  </a:t>
            </a:r>
            <a:r>
              <a:rPr sz="2400" spc="-5" dirty="0">
                <a:latin typeface="Gill Sans MT"/>
                <a:cs typeface="Gill Sans MT"/>
              </a:rPr>
              <a:t>state </a:t>
            </a:r>
            <a:r>
              <a:rPr sz="2400" spc="-10" dirty="0">
                <a:latin typeface="Gill Sans MT"/>
                <a:cs typeface="Gill Sans MT"/>
              </a:rPr>
              <a:t>legislatures </a:t>
            </a:r>
            <a:r>
              <a:rPr sz="2400" spc="-5" dirty="0">
                <a:latin typeface="Gill Sans MT"/>
                <a:cs typeface="Gill Sans MT"/>
              </a:rPr>
              <a:t>and  </a:t>
            </a:r>
            <a:r>
              <a:rPr sz="2400" spc="-20" dirty="0">
                <a:latin typeface="Gill Sans MT"/>
                <a:cs typeface="Gill Sans MT"/>
              </a:rPr>
              <a:t>highway </a:t>
            </a:r>
            <a:r>
              <a:rPr sz="2400" spc="-5" dirty="0">
                <a:latin typeface="Gill Sans MT"/>
                <a:cs typeface="Gill Sans MT"/>
              </a:rPr>
              <a:t>safety</a:t>
            </a:r>
            <a:r>
              <a:rPr sz="2400" spc="-20" dirty="0">
                <a:latin typeface="Gill Sans MT"/>
                <a:cs typeface="Gill Sans MT"/>
              </a:rPr>
              <a:t> </a:t>
            </a:r>
            <a:r>
              <a:rPr sz="2400" spc="-5" dirty="0">
                <a:latin typeface="Gill Sans MT"/>
                <a:cs typeface="Gill Sans MT"/>
              </a:rPr>
              <a:t>officials</a:t>
            </a:r>
            <a:endParaRPr sz="2400">
              <a:latin typeface="Gill Sans MT"/>
              <a:cs typeface="Gill Sans 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5940" y="4870181"/>
            <a:ext cx="316992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 algn="just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5600" algn="l"/>
              </a:tabLst>
            </a:pPr>
            <a:r>
              <a:rPr sz="2400" dirty="0">
                <a:latin typeface="Gill Sans MT"/>
                <a:cs typeface="Gill Sans MT"/>
              </a:rPr>
              <a:t>12 </a:t>
            </a:r>
            <a:r>
              <a:rPr sz="2400" spc="-5" dirty="0">
                <a:latin typeface="Gill Sans MT"/>
                <a:cs typeface="Gill Sans MT"/>
              </a:rPr>
              <a:t>safety elements </a:t>
            </a:r>
            <a:r>
              <a:rPr sz="2400" spc="-10" dirty="0">
                <a:latin typeface="Gill Sans MT"/>
                <a:cs typeface="Gill Sans MT"/>
              </a:rPr>
              <a:t>for  </a:t>
            </a:r>
            <a:r>
              <a:rPr sz="2400" spc="-5" dirty="0">
                <a:latin typeface="Gill Sans MT"/>
                <a:cs typeface="Gill Sans MT"/>
              </a:rPr>
              <a:t>companies </a:t>
            </a:r>
            <a:r>
              <a:rPr sz="2400" dirty="0">
                <a:latin typeface="Gill Sans MT"/>
                <a:cs typeface="Gill Sans MT"/>
              </a:rPr>
              <a:t>to</a:t>
            </a:r>
            <a:r>
              <a:rPr sz="2400" spc="-40" dirty="0">
                <a:latin typeface="Gill Sans MT"/>
                <a:cs typeface="Gill Sans MT"/>
              </a:rPr>
              <a:t> </a:t>
            </a:r>
            <a:r>
              <a:rPr sz="2400" spc="-5" dirty="0">
                <a:latin typeface="Gill Sans MT"/>
                <a:cs typeface="Gill Sans MT"/>
              </a:rPr>
              <a:t>consider  and</a:t>
            </a:r>
            <a:r>
              <a:rPr sz="2400" dirty="0">
                <a:latin typeface="Gill Sans MT"/>
                <a:cs typeface="Gill Sans MT"/>
              </a:rPr>
              <a:t> </a:t>
            </a:r>
            <a:r>
              <a:rPr sz="2400" spc="-5" dirty="0">
                <a:latin typeface="Gill Sans MT"/>
                <a:cs typeface="Gill Sans MT"/>
              </a:rPr>
              <a:t>document</a:t>
            </a:r>
            <a:endParaRPr sz="2400">
              <a:latin typeface="Gill Sans MT"/>
              <a:cs typeface="Gill Sans M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551228" y="6199187"/>
            <a:ext cx="20574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0" dirty="0">
                <a:latin typeface="Gill Sans MT"/>
                <a:cs typeface="Gill Sans MT"/>
              </a:rPr>
              <a:t>10</a:t>
            </a:r>
            <a:endParaRPr sz="1400">
              <a:latin typeface="Gill Sans MT"/>
              <a:cs typeface="Gill Sans MT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393755" y="1741932"/>
            <a:ext cx="4075933" cy="315045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678542" y="4985749"/>
            <a:ext cx="34391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0922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Gill Sans MT"/>
                <a:cs typeface="Gill Sans MT"/>
              </a:rPr>
              <a:t>https://</a:t>
            </a:r>
            <a:r>
              <a:rPr sz="1800" spc="-5" dirty="0">
                <a:latin typeface="Gill Sans MT"/>
                <a:cs typeface="Gill Sans MT"/>
                <a:hlinkClick r:id="rId4"/>
              </a:rPr>
              <a:t>www.nhtsa.gov/technology- </a:t>
            </a:r>
            <a:r>
              <a:rPr sz="1800" spc="-5" dirty="0">
                <a:latin typeface="Gill Sans MT"/>
                <a:cs typeface="Gill Sans MT"/>
              </a:rPr>
              <a:t> innovation/automated-vehicles-safety</a:t>
            </a:r>
            <a:endParaRPr sz="1800">
              <a:latin typeface="Gill Sans MT"/>
              <a:cs typeface="Gill Sans M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</TotalTime>
  <Words>262</Words>
  <Application>Microsoft Office PowerPoint</Application>
  <PresentationFormat>On-screen Show (4:3)</PresentationFormat>
  <Paragraphs>42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Gill Sans MT</vt:lpstr>
      <vt:lpstr>Raavi</vt:lpstr>
      <vt:lpstr>Office Theme</vt:lpstr>
      <vt:lpstr>Vehicle Automation  Technologies</vt:lpstr>
      <vt:lpstr>Levels of Automation</vt:lpstr>
      <vt:lpstr>Automation in the Transit  Industry</vt:lpstr>
      <vt:lpstr>Automation at USDOT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2.2 Policy Review Team - Transit Automation Program Presentation</dc:title>
  <dc:subject>Discussion Document</dc:subject>
  <dc:creator>test</dc:creator>
  <cp:lastModifiedBy>Doherty, Don CTR (VOLPE)</cp:lastModifiedBy>
  <cp:revision>5</cp:revision>
  <dcterms:created xsi:type="dcterms:W3CDTF">2017-12-13T15:28:27Z</dcterms:created>
  <dcterms:modified xsi:type="dcterms:W3CDTF">2018-01-25T13:14:54Z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2017-12-05T00:00:00Z</vt:filetime>
  </property>
  <property fmtid="{D5CDD505-2E9C-101B-9397-08002B2CF9AE}" pid="3" name="Creator">
    <vt:lpwstr>Acrobat PDFMaker 17 for PowerPoint</vt:lpwstr>
  </property>
  <property fmtid="{D5CDD505-2E9C-101B-9397-08002B2CF9AE}" pid="4" name="LastSaved">
    <vt:filetime>2017-12-13T00:00:00Z</vt:filetime>
  </property>
</Properties>
</file>