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2" r:id="rId2"/>
    <p:sldId id="263" r:id="rId3"/>
    <p:sldId id="264" r:id="rId4"/>
    <p:sldId id="265" r:id="rId5"/>
    <p:sldId id="266" r:id="rId6"/>
    <p:sldId id="267" r:id="rId7"/>
    <p:sldId id="268" r:id="rId8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7" autoAdjust="0"/>
    <p:restoredTop sz="96984" autoAdjust="0"/>
  </p:normalViewPr>
  <p:slideViewPr>
    <p:cSldViewPr>
      <p:cViewPr varScale="1">
        <p:scale>
          <a:sx n="134" d="100"/>
          <a:sy n="134" d="100"/>
        </p:scale>
        <p:origin x="1230" y="11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73CBCD-FD2F-4D07-9DD6-FDD3423363A1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E5D4A4-F4E7-477B-AAD5-BC03E055CB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113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5D4A4-F4E7-477B-AAD5-BC03E055CB7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385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5D4A4-F4E7-477B-AAD5-BC03E055CB7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682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5D4A4-F4E7-477B-AAD5-BC03E055CB7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5611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5D4A4-F4E7-477B-AAD5-BC03E055CB7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3215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5D4A4-F4E7-477B-AAD5-BC03E055CB7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0995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5D4A4-F4E7-477B-AAD5-BC03E055CB7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669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1/25/2018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395B74"/>
                </a:solidFill>
                <a:latin typeface="Raavi"/>
                <a:cs typeface="Raav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1/25/2018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395B74"/>
                </a:solidFill>
                <a:latin typeface="Raavi"/>
                <a:cs typeface="Raav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48055" y="2068067"/>
            <a:ext cx="1887220" cy="38500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689347" y="2068067"/>
            <a:ext cx="1887220" cy="38500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1/25/2018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395B74"/>
                </a:solidFill>
                <a:latin typeface="Raavi"/>
                <a:cs typeface="Raav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1/25/2018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1/25/2018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3999" cy="4358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6175247"/>
            <a:ext cx="9143999" cy="68275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564350" y="447844"/>
            <a:ext cx="2015299" cy="696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rgbClr val="395B74"/>
                </a:solidFill>
                <a:latin typeface="Raavi"/>
                <a:cs typeface="Raav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5940" y="2409863"/>
            <a:ext cx="5166360" cy="27565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tx1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1/25/2018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3999" cy="82295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954877" y="754495"/>
            <a:ext cx="32473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10" dirty="0">
                <a:solidFill>
                  <a:srgbClr val="000000"/>
                </a:solidFill>
                <a:latin typeface="Calibri"/>
                <a:cs typeface="Calibri"/>
              </a:rPr>
              <a:t>Introducing</a:t>
            </a:r>
            <a:r>
              <a:rPr sz="3600" b="1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600" b="1" spc="-135" dirty="0">
                <a:solidFill>
                  <a:srgbClr val="000000"/>
                </a:solidFill>
                <a:latin typeface="Calibri"/>
                <a:cs typeface="Calibri"/>
              </a:rPr>
              <a:t>FTA’s</a:t>
            </a:r>
            <a:endParaRPr sz="36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84829" y="1412863"/>
            <a:ext cx="8586470" cy="19881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20" dirty="0">
                <a:latin typeface="Calibri"/>
                <a:cs typeface="Calibri"/>
              </a:rPr>
              <a:t>Strategic </a:t>
            </a:r>
            <a:r>
              <a:rPr sz="3600" b="1" spc="-40" dirty="0">
                <a:latin typeface="Calibri"/>
                <a:cs typeface="Calibri"/>
              </a:rPr>
              <a:t>Transit </a:t>
            </a:r>
            <a:r>
              <a:rPr sz="3600" b="1" spc="-10" dirty="0">
                <a:latin typeface="Calibri"/>
                <a:cs typeface="Calibri"/>
              </a:rPr>
              <a:t>Automation </a:t>
            </a:r>
            <a:r>
              <a:rPr sz="3600" b="1" spc="-15" dirty="0">
                <a:latin typeface="Calibri"/>
                <a:cs typeface="Calibri"/>
              </a:rPr>
              <a:t>Research</a:t>
            </a:r>
            <a:r>
              <a:rPr sz="3600" b="1" spc="10" dirty="0">
                <a:latin typeface="Calibri"/>
                <a:cs typeface="Calibri"/>
              </a:rPr>
              <a:t> </a:t>
            </a:r>
            <a:r>
              <a:rPr sz="3600" b="1" spc="-55" dirty="0">
                <a:latin typeface="Calibri"/>
                <a:cs typeface="Calibri"/>
              </a:rPr>
              <a:t>(STAR)</a:t>
            </a:r>
            <a:endParaRPr sz="3600" dirty="0">
              <a:latin typeface="Calibri"/>
              <a:cs typeface="Calibri"/>
            </a:endParaRPr>
          </a:p>
          <a:p>
            <a:pPr marL="4049395">
              <a:lnSpc>
                <a:spcPct val="100000"/>
              </a:lnSpc>
            </a:pPr>
            <a:r>
              <a:rPr sz="3600" b="1" spc="-5" dirty="0">
                <a:latin typeface="Calibri"/>
                <a:cs typeface="Calibri"/>
              </a:rPr>
              <a:t>Plan</a:t>
            </a:r>
            <a:endParaRPr sz="3600" dirty="0">
              <a:latin typeface="Calibri"/>
              <a:cs typeface="Calibri"/>
            </a:endParaRPr>
          </a:p>
          <a:p>
            <a:pPr marL="1149985" marR="1594485">
              <a:lnSpc>
                <a:spcPct val="100000"/>
              </a:lnSpc>
              <a:spcBef>
                <a:spcPts val="2970"/>
              </a:spcBef>
            </a:pPr>
            <a:r>
              <a:rPr sz="1600" b="1" spc="-10" dirty="0">
                <a:latin typeface="Arial"/>
                <a:cs typeface="Arial"/>
              </a:rPr>
              <a:t>Vincent </a:t>
            </a:r>
            <a:r>
              <a:rPr sz="1600" b="1" spc="-15" dirty="0">
                <a:latin typeface="Arial"/>
                <a:cs typeface="Arial"/>
              </a:rPr>
              <a:t>Valdes, </a:t>
            </a:r>
            <a:r>
              <a:rPr sz="1600" b="1" spc="-10" dirty="0">
                <a:latin typeface="Arial"/>
                <a:cs typeface="Arial"/>
              </a:rPr>
              <a:t>Associate </a:t>
            </a:r>
            <a:r>
              <a:rPr sz="1600" b="1" spc="-15" dirty="0">
                <a:latin typeface="Arial"/>
                <a:cs typeface="Arial"/>
              </a:rPr>
              <a:t>Administrator, </a:t>
            </a:r>
            <a:r>
              <a:rPr sz="1600" b="1" spc="-10" dirty="0">
                <a:latin typeface="Arial"/>
                <a:cs typeface="Arial"/>
              </a:rPr>
              <a:t>Office </a:t>
            </a:r>
            <a:r>
              <a:rPr sz="1600" b="1" spc="-5" dirty="0">
                <a:latin typeface="Arial"/>
                <a:cs typeface="Arial"/>
              </a:rPr>
              <a:t>of Research,  Demonstration &amp; </a:t>
            </a:r>
            <a:r>
              <a:rPr sz="1600" b="1" spc="-10" dirty="0">
                <a:latin typeface="Arial"/>
                <a:cs typeface="Arial"/>
              </a:rPr>
              <a:t>Innovation, </a:t>
            </a:r>
            <a:r>
              <a:rPr sz="1600" b="1" spc="-5" dirty="0">
                <a:latin typeface="Arial"/>
                <a:cs typeface="Arial"/>
              </a:rPr>
              <a:t>Federal </a:t>
            </a:r>
            <a:r>
              <a:rPr sz="1600" b="1" spc="-20" dirty="0">
                <a:latin typeface="Arial"/>
                <a:cs typeface="Arial"/>
              </a:rPr>
              <a:t>Transit</a:t>
            </a:r>
            <a:r>
              <a:rPr sz="1600" b="1" spc="13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Administration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431358" y="3998440"/>
            <a:ext cx="6809740" cy="15151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1029969">
              <a:lnSpc>
                <a:spcPct val="100000"/>
              </a:lnSpc>
              <a:spcBef>
                <a:spcPts val="95"/>
              </a:spcBef>
            </a:pPr>
            <a:r>
              <a:rPr sz="1600" b="1" spc="-15" dirty="0">
                <a:latin typeface="Arial"/>
                <a:cs typeface="Arial"/>
              </a:rPr>
              <a:t>Steve </a:t>
            </a:r>
            <a:r>
              <a:rPr sz="1600" b="1" spc="-5" dirty="0">
                <a:latin typeface="Arial"/>
                <a:cs typeface="Arial"/>
              </a:rPr>
              <a:t>Mortensen, Senior ITS </a:t>
            </a:r>
            <a:r>
              <a:rPr sz="1600" b="1" spc="-15" dirty="0">
                <a:latin typeface="Arial"/>
                <a:cs typeface="Arial"/>
              </a:rPr>
              <a:t>Engineer, </a:t>
            </a:r>
            <a:r>
              <a:rPr sz="1600" b="1" spc="-10" dirty="0">
                <a:latin typeface="Arial"/>
                <a:cs typeface="Arial"/>
              </a:rPr>
              <a:t>Office </a:t>
            </a:r>
            <a:r>
              <a:rPr sz="1600" b="1" spc="-5" dirty="0">
                <a:latin typeface="Arial"/>
                <a:cs typeface="Arial"/>
              </a:rPr>
              <a:t>of Research,  Demonstration &amp; </a:t>
            </a:r>
            <a:r>
              <a:rPr sz="1600" b="1" spc="-10" dirty="0">
                <a:latin typeface="Arial"/>
                <a:cs typeface="Arial"/>
              </a:rPr>
              <a:t>Innovation, </a:t>
            </a:r>
            <a:r>
              <a:rPr sz="1600" b="1" spc="-5" dirty="0">
                <a:latin typeface="Arial"/>
                <a:cs typeface="Arial"/>
              </a:rPr>
              <a:t>Federal </a:t>
            </a:r>
            <a:r>
              <a:rPr sz="1600" b="1" spc="-20" dirty="0">
                <a:latin typeface="Arial"/>
                <a:cs typeface="Arial"/>
              </a:rPr>
              <a:t>Transit</a:t>
            </a:r>
            <a:r>
              <a:rPr sz="1600" b="1" spc="150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Administration</a:t>
            </a:r>
            <a:endParaRPr sz="16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700" dirty="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r>
              <a:rPr sz="1600" b="1" spc="-10" dirty="0">
                <a:latin typeface="Arial"/>
                <a:cs typeface="Arial"/>
              </a:rPr>
              <a:t>Danyell </a:t>
            </a:r>
            <a:r>
              <a:rPr sz="1600" b="1" spc="-5" dirty="0">
                <a:latin typeface="Arial"/>
                <a:cs typeface="Arial"/>
              </a:rPr>
              <a:t>Diggs, Senior </a:t>
            </a:r>
            <a:r>
              <a:rPr sz="1600" b="1" spc="-15" dirty="0">
                <a:latin typeface="Arial"/>
                <a:cs typeface="Arial"/>
              </a:rPr>
              <a:t>Transportation </a:t>
            </a:r>
            <a:r>
              <a:rPr sz="1600" b="1" spc="-5" dirty="0">
                <a:latin typeface="Arial"/>
                <a:cs typeface="Arial"/>
              </a:rPr>
              <a:t>Program </a:t>
            </a:r>
            <a:r>
              <a:rPr sz="1600" b="1" spc="-15" dirty="0">
                <a:latin typeface="Arial"/>
                <a:cs typeface="Arial"/>
              </a:rPr>
              <a:t>Analyst, </a:t>
            </a:r>
            <a:r>
              <a:rPr sz="1600" b="1" spc="-10" dirty="0">
                <a:latin typeface="Arial"/>
                <a:cs typeface="Arial"/>
              </a:rPr>
              <a:t>Office of  </a:t>
            </a:r>
            <a:r>
              <a:rPr sz="1600" b="1" spc="-5" dirty="0">
                <a:latin typeface="Arial"/>
                <a:cs typeface="Arial"/>
              </a:rPr>
              <a:t>Research, Demonstration &amp; </a:t>
            </a:r>
            <a:r>
              <a:rPr sz="1600" b="1" spc="-10" dirty="0">
                <a:latin typeface="Arial"/>
                <a:cs typeface="Arial"/>
              </a:rPr>
              <a:t>Innovation, </a:t>
            </a:r>
            <a:r>
              <a:rPr sz="1600" b="1" spc="-5" dirty="0">
                <a:latin typeface="Arial"/>
                <a:cs typeface="Arial"/>
              </a:rPr>
              <a:t>Federal </a:t>
            </a:r>
            <a:r>
              <a:rPr sz="1600" b="1" spc="-20" dirty="0">
                <a:latin typeface="Arial"/>
                <a:cs typeface="Arial"/>
              </a:rPr>
              <a:t>Transit</a:t>
            </a:r>
            <a:r>
              <a:rPr sz="1600" b="1" spc="17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Administration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40436" y="2747772"/>
            <a:ext cx="714755" cy="85801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40436" y="3762756"/>
            <a:ext cx="714755" cy="85648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40436" y="4931664"/>
            <a:ext cx="714755" cy="85801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3999" cy="6858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029999" y="2279769"/>
            <a:ext cx="5330190" cy="909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76200">
              <a:lnSpc>
                <a:spcPct val="100000"/>
              </a:lnSpc>
              <a:spcBef>
                <a:spcPts val="105"/>
              </a:spcBef>
            </a:pPr>
            <a:r>
              <a:rPr sz="2900" spc="-5" dirty="0">
                <a:solidFill>
                  <a:srgbClr val="385B74"/>
                </a:solidFill>
              </a:rPr>
              <a:t>Introducing FTA’s Strategic </a:t>
            </a:r>
            <a:r>
              <a:rPr sz="2900" spc="-275" dirty="0">
                <a:solidFill>
                  <a:srgbClr val="385B74"/>
                </a:solidFill>
              </a:rPr>
              <a:t>Transit  </a:t>
            </a:r>
            <a:r>
              <a:rPr sz="2900" spc="-5" dirty="0">
                <a:solidFill>
                  <a:srgbClr val="385B74"/>
                </a:solidFill>
              </a:rPr>
              <a:t>Automation Research (STAR)  </a:t>
            </a:r>
            <a:r>
              <a:rPr sz="2900" spc="-195" dirty="0">
                <a:solidFill>
                  <a:srgbClr val="385B74"/>
                </a:solidFill>
              </a:rPr>
              <a:t>Plan</a:t>
            </a:r>
            <a:endParaRPr sz="2900"/>
          </a:p>
        </p:txBody>
      </p:sp>
      <p:sp>
        <p:nvSpPr>
          <p:cNvPr id="4" name="object 4"/>
          <p:cNvSpPr txBox="1"/>
          <p:nvPr/>
        </p:nvSpPr>
        <p:spPr>
          <a:xfrm>
            <a:off x="2939971" y="3605634"/>
            <a:ext cx="4420870" cy="2344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25905">
              <a:lnSpc>
                <a:spcPct val="100000"/>
              </a:lnSpc>
              <a:spcBef>
                <a:spcPts val="100"/>
              </a:spcBef>
            </a:pPr>
            <a:r>
              <a:rPr sz="2900" spc="-5" dirty="0">
                <a:solidFill>
                  <a:srgbClr val="385B74"/>
                </a:solidFill>
                <a:latin typeface="Raavi"/>
                <a:cs typeface="Raavi"/>
              </a:rPr>
              <a:t>December </a:t>
            </a:r>
            <a:r>
              <a:rPr sz="2900" dirty="0">
                <a:solidFill>
                  <a:srgbClr val="385B74"/>
                </a:solidFill>
                <a:latin typeface="Raavi"/>
                <a:cs typeface="Raavi"/>
              </a:rPr>
              <a:t>5,</a:t>
            </a:r>
            <a:r>
              <a:rPr sz="2900" spc="-65" dirty="0">
                <a:solidFill>
                  <a:srgbClr val="385B74"/>
                </a:solidFill>
                <a:latin typeface="Raavi"/>
                <a:cs typeface="Raavi"/>
              </a:rPr>
              <a:t> </a:t>
            </a:r>
            <a:r>
              <a:rPr sz="2900" dirty="0">
                <a:solidFill>
                  <a:srgbClr val="385B74"/>
                </a:solidFill>
                <a:latin typeface="Raavi"/>
                <a:cs typeface="Raavi"/>
              </a:rPr>
              <a:t>2017</a:t>
            </a:r>
            <a:endParaRPr sz="2900">
              <a:latin typeface="Raavi"/>
              <a:cs typeface="Raavi"/>
            </a:endParaRPr>
          </a:p>
          <a:p>
            <a:pPr marL="2663825" marR="5080" indent="278765" algn="r">
              <a:lnSpc>
                <a:spcPct val="100000"/>
              </a:lnSpc>
              <a:spcBef>
                <a:spcPts val="3365"/>
              </a:spcBef>
            </a:pPr>
            <a:r>
              <a:rPr sz="2000" dirty="0">
                <a:latin typeface="Gill Sans MT"/>
                <a:cs typeface="Gill Sans MT"/>
              </a:rPr>
              <a:t>Vincent</a:t>
            </a:r>
            <a:r>
              <a:rPr sz="2000" spc="-425" dirty="0">
                <a:latin typeface="Gill Sans MT"/>
                <a:cs typeface="Gill Sans MT"/>
              </a:rPr>
              <a:t> </a:t>
            </a:r>
            <a:r>
              <a:rPr sz="2000" spc="-20" dirty="0">
                <a:latin typeface="Gill Sans MT"/>
                <a:cs typeface="Gill Sans MT"/>
              </a:rPr>
              <a:t>Valdes </a:t>
            </a:r>
            <a:r>
              <a:rPr sz="2000" dirty="0">
                <a:latin typeface="Gill Sans MT"/>
                <a:cs typeface="Gill Sans MT"/>
              </a:rPr>
              <a:t> </a:t>
            </a:r>
            <a:r>
              <a:rPr sz="2000" spc="-15" dirty="0">
                <a:latin typeface="Gill Sans MT"/>
                <a:cs typeface="Gill Sans MT"/>
              </a:rPr>
              <a:t>Danyell</a:t>
            </a:r>
            <a:r>
              <a:rPr sz="2000" spc="-85" dirty="0">
                <a:latin typeface="Gill Sans MT"/>
                <a:cs typeface="Gill Sans MT"/>
              </a:rPr>
              <a:t> </a:t>
            </a:r>
            <a:r>
              <a:rPr sz="2000" spc="-5" dirty="0">
                <a:latin typeface="Gill Sans MT"/>
                <a:cs typeface="Gill Sans MT"/>
              </a:rPr>
              <a:t>Diggs  </a:t>
            </a:r>
            <a:r>
              <a:rPr sz="2000" spc="-20" dirty="0">
                <a:latin typeface="Gill Sans MT"/>
                <a:cs typeface="Gill Sans MT"/>
              </a:rPr>
              <a:t>Steve</a:t>
            </a:r>
            <a:r>
              <a:rPr sz="2000" spc="-50" dirty="0">
                <a:latin typeface="Gill Sans MT"/>
                <a:cs typeface="Gill Sans MT"/>
              </a:rPr>
              <a:t> </a:t>
            </a:r>
            <a:r>
              <a:rPr sz="2000" dirty="0">
                <a:latin typeface="Gill Sans MT"/>
                <a:cs typeface="Gill Sans MT"/>
              </a:rPr>
              <a:t>Mortensen</a:t>
            </a:r>
            <a:endParaRPr sz="20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850">
              <a:latin typeface="Times New Roman"/>
              <a:cs typeface="Times New Roman"/>
            </a:endParaRPr>
          </a:p>
          <a:p>
            <a:pPr marR="5080" algn="r">
              <a:lnSpc>
                <a:spcPct val="100000"/>
              </a:lnSpc>
            </a:pPr>
            <a:r>
              <a:rPr sz="1700" spc="-5" dirty="0">
                <a:latin typeface="Gill Sans MT"/>
                <a:cs typeface="Gill Sans MT"/>
              </a:rPr>
              <a:t>Office of Research, Demonstration </a:t>
            </a:r>
            <a:r>
              <a:rPr sz="1700" dirty="0">
                <a:latin typeface="Gill Sans MT"/>
                <a:cs typeface="Gill Sans MT"/>
              </a:rPr>
              <a:t>and</a:t>
            </a:r>
            <a:r>
              <a:rPr sz="1700" spc="-175" dirty="0">
                <a:latin typeface="Gill Sans MT"/>
                <a:cs typeface="Gill Sans MT"/>
              </a:rPr>
              <a:t> </a:t>
            </a:r>
            <a:r>
              <a:rPr sz="1700" spc="-5" dirty="0">
                <a:latin typeface="Gill Sans MT"/>
                <a:cs typeface="Gill Sans MT"/>
              </a:rPr>
              <a:t>Innovation</a:t>
            </a:r>
            <a:endParaRPr sz="1700">
              <a:latin typeface="Gill Sans MT"/>
              <a:cs typeface="Gill Sans M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89730" y="423671"/>
            <a:ext cx="1763395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Agenda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551228" y="6199187"/>
            <a:ext cx="11493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Gill Sans MT"/>
                <a:cs typeface="Gill Sans MT"/>
              </a:rPr>
              <a:t>2</a:t>
            </a:r>
            <a:endParaRPr sz="1400">
              <a:latin typeface="Gill Sans MT"/>
              <a:cs typeface="Gill Sans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38" y="1533572"/>
            <a:ext cx="7463155" cy="1562100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800" spc="-5" dirty="0">
                <a:latin typeface="Gill Sans MT"/>
                <a:cs typeface="Gill Sans MT"/>
              </a:rPr>
              <a:t>Bus</a:t>
            </a:r>
            <a:r>
              <a:rPr sz="2800" spc="-350" dirty="0">
                <a:latin typeface="Gill Sans MT"/>
                <a:cs typeface="Gill Sans MT"/>
              </a:rPr>
              <a:t> </a:t>
            </a:r>
            <a:r>
              <a:rPr sz="2800" spc="-55" dirty="0">
                <a:latin typeface="Gill Sans MT"/>
                <a:cs typeface="Gill Sans MT"/>
              </a:rPr>
              <a:t>Transit</a:t>
            </a:r>
            <a:r>
              <a:rPr sz="2800" spc="-260" dirty="0">
                <a:latin typeface="Gill Sans MT"/>
                <a:cs typeface="Gill Sans MT"/>
              </a:rPr>
              <a:t> </a:t>
            </a:r>
            <a:r>
              <a:rPr sz="2800" spc="-5" dirty="0">
                <a:latin typeface="Gill Sans MT"/>
                <a:cs typeface="Gill Sans MT"/>
              </a:rPr>
              <a:t>Automation:</a:t>
            </a:r>
            <a:r>
              <a:rPr sz="2800" spc="-265" dirty="0">
                <a:latin typeface="Gill Sans MT"/>
                <a:cs typeface="Gill Sans MT"/>
              </a:rPr>
              <a:t> </a:t>
            </a:r>
            <a:r>
              <a:rPr sz="2800" spc="-15" dirty="0">
                <a:latin typeface="Gill Sans MT"/>
                <a:cs typeface="Gill Sans MT"/>
              </a:rPr>
              <a:t>Background</a:t>
            </a:r>
            <a:r>
              <a:rPr sz="2800" spc="35" dirty="0">
                <a:latin typeface="Gill Sans MT"/>
                <a:cs typeface="Gill Sans MT"/>
              </a:rPr>
              <a:t> </a:t>
            </a:r>
            <a:r>
              <a:rPr sz="2800" spc="-10" dirty="0">
                <a:latin typeface="Gill Sans MT"/>
                <a:cs typeface="Gill Sans MT"/>
              </a:rPr>
              <a:t>and</a:t>
            </a:r>
            <a:r>
              <a:rPr sz="2800" spc="10" dirty="0">
                <a:latin typeface="Gill Sans MT"/>
                <a:cs typeface="Gill Sans MT"/>
              </a:rPr>
              <a:t> </a:t>
            </a:r>
            <a:r>
              <a:rPr sz="2800" spc="-5" dirty="0">
                <a:latin typeface="Gill Sans MT"/>
                <a:cs typeface="Gill Sans MT"/>
              </a:rPr>
              <a:t>Context</a:t>
            </a:r>
            <a:endParaRPr sz="2800">
              <a:latin typeface="Gill Sans MT"/>
              <a:cs typeface="Gill Sans MT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800" spc="-15" dirty="0">
                <a:latin typeface="Gill Sans MT"/>
                <a:cs typeface="Gill Sans MT"/>
              </a:rPr>
              <a:t>Development </a:t>
            </a:r>
            <a:r>
              <a:rPr sz="2800" spc="-5" dirty="0">
                <a:latin typeface="Gill Sans MT"/>
                <a:cs typeface="Gill Sans MT"/>
              </a:rPr>
              <a:t>of the </a:t>
            </a:r>
            <a:r>
              <a:rPr sz="2800" spc="-75" dirty="0">
                <a:latin typeface="Gill Sans MT"/>
                <a:cs typeface="Gill Sans MT"/>
              </a:rPr>
              <a:t>STAR</a:t>
            </a:r>
            <a:r>
              <a:rPr sz="2800" dirty="0">
                <a:latin typeface="Gill Sans MT"/>
                <a:cs typeface="Gill Sans MT"/>
              </a:rPr>
              <a:t> </a:t>
            </a:r>
            <a:r>
              <a:rPr sz="2800" spc="-10" dirty="0">
                <a:latin typeface="Gill Sans MT"/>
                <a:cs typeface="Gill Sans MT"/>
              </a:rPr>
              <a:t>Plan</a:t>
            </a:r>
            <a:endParaRPr sz="2800">
              <a:latin typeface="Gill Sans MT"/>
              <a:cs typeface="Gill Sans MT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800" dirty="0">
                <a:latin typeface="Gill Sans MT"/>
                <a:cs typeface="Gill Sans MT"/>
              </a:rPr>
              <a:t>Opportunities </a:t>
            </a:r>
            <a:r>
              <a:rPr sz="2800" spc="-5" dirty="0">
                <a:latin typeface="Gill Sans MT"/>
                <a:cs typeface="Gill Sans MT"/>
              </a:rPr>
              <a:t>to Participate </a:t>
            </a:r>
            <a:r>
              <a:rPr sz="2800" spc="-10" dirty="0">
                <a:latin typeface="Gill Sans MT"/>
                <a:cs typeface="Gill Sans MT"/>
              </a:rPr>
              <a:t>and </a:t>
            </a:r>
            <a:r>
              <a:rPr sz="2800" spc="-5" dirty="0">
                <a:latin typeface="Gill Sans MT"/>
                <a:cs typeface="Gill Sans MT"/>
              </a:rPr>
              <a:t>Next</a:t>
            </a:r>
            <a:r>
              <a:rPr sz="2800" spc="60" dirty="0">
                <a:latin typeface="Gill Sans MT"/>
                <a:cs typeface="Gill Sans MT"/>
              </a:rPr>
              <a:t> </a:t>
            </a:r>
            <a:r>
              <a:rPr sz="2800" spc="-5" dirty="0">
                <a:latin typeface="Gill Sans MT"/>
                <a:cs typeface="Gill Sans MT"/>
              </a:rPr>
              <a:t>Steps</a:t>
            </a:r>
            <a:endParaRPr sz="2800">
              <a:latin typeface="Gill Sans MT"/>
              <a:cs typeface="Gill Sans M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84862" y="513586"/>
            <a:ext cx="39744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FTA Research  </a:t>
            </a:r>
            <a:r>
              <a:rPr sz="3600" spc="-220" dirty="0"/>
              <a:t>Vision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643717" y="1435637"/>
            <a:ext cx="7787640" cy="1732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-35560" algn="ctr">
              <a:lnSpc>
                <a:spcPct val="100000"/>
              </a:lnSpc>
              <a:spcBef>
                <a:spcPts val="95"/>
              </a:spcBef>
            </a:pPr>
            <a:r>
              <a:rPr sz="2800" spc="-15" dirty="0">
                <a:latin typeface="Gill Sans MT"/>
                <a:cs typeface="Gill Sans MT"/>
              </a:rPr>
              <a:t>Innovative </a:t>
            </a:r>
            <a:r>
              <a:rPr sz="2800" spc="-5" dirty="0">
                <a:latin typeface="Gill Sans MT"/>
                <a:cs typeface="Gill Sans MT"/>
              </a:rPr>
              <a:t>technologies, </a:t>
            </a:r>
            <a:r>
              <a:rPr sz="2800" spc="-15" dirty="0">
                <a:latin typeface="Gill Sans MT"/>
                <a:cs typeface="Gill Sans MT"/>
              </a:rPr>
              <a:t>projects, </a:t>
            </a:r>
            <a:r>
              <a:rPr sz="2800" dirty="0">
                <a:latin typeface="Gill Sans MT"/>
                <a:cs typeface="Gill Sans MT"/>
              </a:rPr>
              <a:t>partnerships, </a:t>
            </a:r>
            <a:r>
              <a:rPr sz="2800" spc="-10" dirty="0">
                <a:latin typeface="Gill Sans MT"/>
                <a:cs typeface="Gill Sans MT"/>
              </a:rPr>
              <a:t>and  world-class infrastructure </a:t>
            </a:r>
            <a:r>
              <a:rPr sz="2800" spc="-15" dirty="0">
                <a:latin typeface="Gill Sans MT"/>
                <a:cs typeface="Gill Sans MT"/>
              </a:rPr>
              <a:t>promote </a:t>
            </a:r>
            <a:r>
              <a:rPr sz="2800" spc="-5" dirty="0">
                <a:latin typeface="Gill Sans MT"/>
                <a:cs typeface="Gill Sans MT"/>
              </a:rPr>
              <a:t>economic </a:t>
            </a:r>
            <a:r>
              <a:rPr sz="2800" spc="-20" dirty="0">
                <a:latin typeface="Gill Sans MT"/>
                <a:cs typeface="Gill Sans MT"/>
              </a:rPr>
              <a:t>growth,  </a:t>
            </a:r>
            <a:r>
              <a:rPr sz="2800" spc="-30" dirty="0">
                <a:latin typeface="Gill Sans MT"/>
                <a:cs typeface="Gill Sans MT"/>
              </a:rPr>
              <a:t>productivity, </a:t>
            </a:r>
            <a:r>
              <a:rPr sz="2800" spc="-45" dirty="0">
                <a:latin typeface="Gill Sans MT"/>
                <a:cs typeface="Gill Sans MT"/>
              </a:rPr>
              <a:t>safety, </a:t>
            </a:r>
            <a:r>
              <a:rPr sz="2800" spc="-10" dirty="0">
                <a:latin typeface="Gill Sans MT"/>
                <a:cs typeface="Gill Sans MT"/>
              </a:rPr>
              <a:t>and </a:t>
            </a:r>
            <a:r>
              <a:rPr sz="2800" spc="-30" dirty="0">
                <a:latin typeface="Gill Sans MT"/>
                <a:cs typeface="Gill Sans MT"/>
              </a:rPr>
              <a:t>improve </a:t>
            </a:r>
            <a:r>
              <a:rPr sz="2800" spc="-5" dirty="0">
                <a:latin typeface="Gill Sans MT"/>
                <a:cs typeface="Gill Sans MT"/>
              </a:rPr>
              <a:t>quality of </a:t>
            </a:r>
            <a:r>
              <a:rPr sz="2800" spc="-15" dirty="0">
                <a:latin typeface="Gill Sans MT"/>
                <a:cs typeface="Gill Sans MT"/>
              </a:rPr>
              <a:t>life </a:t>
            </a:r>
            <a:r>
              <a:rPr sz="2800" spc="-5" dirty="0">
                <a:latin typeface="Gill Sans MT"/>
                <a:cs typeface="Gill Sans MT"/>
              </a:rPr>
              <a:t>in  communities.</a:t>
            </a:r>
            <a:endParaRPr sz="2800">
              <a:latin typeface="Gill Sans MT"/>
              <a:cs typeface="Gill Sans MT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370320" y="5205984"/>
            <a:ext cx="1708403" cy="1281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318004" y="3361944"/>
            <a:ext cx="2316479" cy="154381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634484" y="4024884"/>
            <a:ext cx="1738141" cy="153466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38200" y="3785615"/>
            <a:ext cx="1479803" cy="22418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318004" y="4905755"/>
            <a:ext cx="2316479" cy="158191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01052" y="4299711"/>
            <a:ext cx="7009130" cy="12439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4000" spc="40" dirty="0">
                <a:solidFill>
                  <a:srgbClr val="395B74"/>
                </a:solidFill>
                <a:latin typeface="Raavi"/>
                <a:cs typeface="Raavi"/>
              </a:rPr>
              <a:t>BUS </a:t>
            </a:r>
            <a:r>
              <a:rPr sz="4000" spc="75" dirty="0">
                <a:solidFill>
                  <a:srgbClr val="395B74"/>
                </a:solidFill>
                <a:latin typeface="Raavi"/>
                <a:cs typeface="Raavi"/>
              </a:rPr>
              <a:t>TRANSIT AUTOMATION:  BACKGROUND </a:t>
            </a:r>
            <a:r>
              <a:rPr sz="4000" spc="55" dirty="0">
                <a:solidFill>
                  <a:srgbClr val="395B74"/>
                </a:solidFill>
                <a:latin typeface="Raavi"/>
                <a:cs typeface="Raavi"/>
              </a:rPr>
              <a:t>AND</a:t>
            </a:r>
            <a:r>
              <a:rPr sz="4000" spc="110" dirty="0">
                <a:solidFill>
                  <a:srgbClr val="395B74"/>
                </a:solidFill>
                <a:latin typeface="Raavi"/>
                <a:cs typeface="Raavi"/>
              </a:rPr>
              <a:t> </a:t>
            </a:r>
            <a:r>
              <a:rPr sz="4000" spc="-200" dirty="0">
                <a:solidFill>
                  <a:srgbClr val="395B74"/>
                </a:solidFill>
                <a:latin typeface="Raavi"/>
                <a:cs typeface="Raavi"/>
              </a:rPr>
              <a:t>CONTEXT</a:t>
            </a:r>
            <a:endParaRPr sz="4000">
              <a:latin typeface="Raavi"/>
              <a:cs typeface="Raav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289290" y="6197663"/>
            <a:ext cx="1397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Gill Sans MT"/>
                <a:cs typeface="Gill Sans MT"/>
              </a:rPr>
              <a:t>4</a:t>
            </a:r>
            <a:endParaRPr sz="1800">
              <a:latin typeface="Gill Sans MT"/>
              <a:cs typeface="Gill Sans M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68582" y="423671"/>
            <a:ext cx="5405120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Why Automate  </a:t>
            </a:r>
            <a:r>
              <a:rPr spc="-140" dirty="0"/>
              <a:t>Transit?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218195"/>
            <a:ext cx="7190105" cy="4610100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spc="-25" dirty="0">
                <a:latin typeface="Gill Sans MT"/>
                <a:cs typeface="Gill Sans MT"/>
              </a:rPr>
              <a:t>Improve</a:t>
            </a:r>
            <a:r>
              <a:rPr sz="3200" spc="-45" dirty="0">
                <a:latin typeface="Gill Sans MT"/>
                <a:cs typeface="Gill Sans MT"/>
              </a:rPr>
              <a:t> </a:t>
            </a:r>
            <a:r>
              <a:rPr sz="3200" spc="-10" dirty="0">
                <a:latin typeface="Gill Sans MT"/>
                <a:cs typeface="Gill Sans MT"/>
              </a:rPr>
              <a:t>safety</a:t>
            </a:r>
            <a:endParaRPr sz="3200">
              <a:latin typeface="Gill Sans MT"/>
              <a:cs typeface="Gill Sans MT"/>
            </a:endParaRPr>
          </a:p>
          <a:p>
            <a:pPr marL="355600" indent="-3429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spc="-10" dirty="0">
                <a:latin typeface="Gill Sans MT"/>
                <a:cs typeface="Gill Sans MT"/>
              </a:rPr>
              <a:t>Increase </a:t>
            </a:r>
            <a:r>
              <a:rPr sz="3200" dirty="0">
                <a:latin typeface="Gill Sans MT"/>
                <a:cs typeface="Gill Sans MT"/>
              </a:rPr>
              <a:t>efficiency and</a:t>
            </a:r>
            <a:r>
              <a:rPr sz="3200" spc="-90" dirty="0">
                <a:latin typeface="Gill Sans MT"/>
                <a:cs typeface="Gill Sans MT"/>
              </a:rPr>
              <a:t> </a:t>
            </a:r>
            <a:r>
              <a:rPr sz="3200" spc="-10" dirty="0">
                <a:latin typeface="Gill Sans MT"/>
                <a:cs typeface="Gill Sans MT"/>
              </a:rPr>
              <a:t>productivity</a:t>
            </a:r>
            <a:endParaRPr sz="3200">
              <a:latin typeface="Gill Sans MT"/>
              <a:cs typeface="Gill Sans MT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spc="-15" dirty="0">
                <a:latin typeface="Gill Sans MT"/>
                <a:cs typeface="Gill Sans MT"/>
              </a:rPr>
              <a:t>Potentially </a:t>
            </a:r>
            <a:r>
              <a:rPr sz="3200" spc="-10" dirty="0">
                <a:latin typeface="Gill Sans MT"/>
                <a:cs typeface="Gill Sans MT"/>
              </a:rPr>
              <a:t>reduce</a:t>
            </a:r>
            <a:r>
              <a:rPr sz="3200" spc="-55" dirty="0">
                <a:latin typeface="Gill Sans MT"/>
                <a:cs typeface="Gill Sans MT"/>
              </a:rPr>
              <a:t> </a:t>
            </a:r>
            <a:r>
              <a:rPr sz="3200" spc="-5" dirty="0">
                <a:latin typeface="Gill Sans MT"/>
                <a:cs typeface="Gill Sans MT"/>
              </a:rPr>
              <a:t>costs</a:t>
            </a:r>
            <a:endParaRPr sz="3200">
              <a:latin typeface="Gill Sans MT"/>
              <a:cs typeface="Gill Sans MT"/>
            </a:endParaRPr>
          </a:p>
          <a:p>
            <a:pPr marL="355600" marR="5080" indent="-3429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spc="-10" dirty="0">
                <a:latin typeface="Gill Sans MT"/>
                <a:cs typeface="Gill Sans MT"/>
              </a:rPr>
              <a:t>Increase </a:t>
            </a:r>
            <a:r>
              <a:rPr sz="3200" spc="-25" dirty="0">
                <a:latin typeface="Gill Sans MT"/>
                <a:cs typeface="Gill Sans MT"/>
              </a:rPr>
              <a:t>traveler </a:t>
            </a:r>
            <a:r>
              <a:rPr sz="3200" spc="-10" dirty="0">
                <a:latin typeface="Gill Sans MT"/>
                <a:cs typeface="Gill Sans MT"/>
              </a:rPr>
              <a:t>convenience </a:t>
            </a:r>
            <a:r>
              <a:rPr sz="3200" spc="-15" dirty="0">
                <a:latin typeface="Gill Sans MT"/>
                <a:cs typeface="Gill Sans MT"/>
              </a:rPr>
              <a:t>through  </a:t>
            </a:r>
            <a:r>
              <a:rPr sz="3200" spc="-25" dirty="0">
                <a:latin typeface="Gill Sans MT"/>
                <a:cs typeface="Gill Sans MT"/>
              </a:rPr>
              <a:t>improved </a:t>
            </a:r>
            <a:r>
              <a:rPr sz="3200" spc="5" dirty="0">
                <a:latin typeface="Gill Sans MT"/>
                <a:cs typeface="Gill Sans MT"/>
              </a:rPr>
              <a:t>service </a:t>
            </a:r>
            <a:r>
              <a:rPr sz="3200" spc="-10" dirty="0">
                <a:latin typeface="Gill Sans MT"/>
                <a:cs typeface="Gill Sans MT"/>
              </a:rPr>
              <a:t>frequency </a:t>
            </a:r>
            <a:r>
              <a:rPr sz="3200" dirty="0">
                <a:latin typeface="Gill Sans MT"/>
                <a:cs typeface="Gill Sans MT"/>
              </a:rPr>
              <a:t>and</a:t>
            </a:r>
            <a:r>
              <a:rPr sz="3200" spc="-10" dirty="0">
                <a:latin typeface="Gill Sans MT"/>
                <a:cs typeface="Gill Sans MT"/>
              </a:rPr>
              <a:t> </a:t>
            </a:r>
            <a:r>
              <a:rPr sz="3200" spc="-5" dirty="0">
                <a:latin typeface="Gill Sans MT"/>
                <a:cs typeface="Gill Sans MT"/>
              </a:rPr>
              <a:t>flexibility</a:t>
            </a:r>
            <a:endParaRPr sz="3200">
              <a:latin typeface="Gill Sans MT"/>
              <a:cs typeface="Gill Sans MT"/>
            </a:endParaRPr>
          </a:p>
          <a:p>
            <a:pPr marL="355600" indent="-3429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Gill Sans MT"/>
                <a:cs typeface="Gill Sans MT"/>
              </a:rPr>
              <a:t>Expand </a:t>
            </a:r>
            <a:r>
              <a:rPr sz="3200" spc="5" dirty="0">
                <a:latin typeface="Gill Sans MT"/>
                <a:cs typeface="Gill Sans MT"/>
              </a:rPr>
              <a:t>service </a:t>
            </a:r>
            <a:r>
              <a:rPr sz="3200" dirty="0">
                <a:latin typeface="Gill Sans MT"/>
                <a:cs typeface="Gill Sans MT"/>
              </a:rPr>
              <a:t>hours and</a:t>
            </a:r>
            <a:r>
              <a:rPr sz="3200" spc="-105" dirty="0">
                <a:latin typeface="Gill Sans MT"/>
                <a:cs typeface="Gill Sans MT"/>
              </a:rPr>
              <a:t> </a:t>
            </a:r>
            <a:r>
              <a:rPr sz="3200" spc="-20" dirty="0">
                <a:latin typeface="Gill Sans MT"/>
                <a:cs typeface="Gill Sans MT"/>
              </a:rPr>
              <a:t>area</a:t>
            </a:r>
            <a:endParaRPr sz="3200">
              <a:latin typeface="Gill Sans MT"/>
              <a:cs typeface="Gill Sans MT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spc="-10" dirty="0">
                <a:latin typeface="Gill Sans MT"/>
                <a:cs typeface="Gill Sans MT"/>
              </a:rPr>
              <a:t>Increase </a:t>
            </a:r>
            <a:r>
              <a:rPr sz="3200" dirty="0">
                <a:latin typeface="Gill Sans MT"/>
                <a:cs typeface="Gill Sans MT"/>
              </a:rPr>
              <a:t>customer</a:t>
            </a:r>
            <a:r>
              <a:rPr sz="3200" spc="-70" dirty="0">
                <a:latin typeface="Gill Sans MT"/>
                <a:cs typeface="Gill Sans MT"/>
              </a:rPr>
              <a:t> </a:t>
            </a:r>
            <a:r>
              <a:rPr sz="3200" dirty="0">
                <a:latin typeface="Gill Sans MT"/>
                <a:cs typeface="Gill Sans MT"/>
              </a:rPr>
              <a:t>satisfaction</a:t>
            </a:r>
            <a:endParaRPr sz="3200">
              <a:latin typeface="Gill Sans MT"/>
              <a:cs typeface="Gill Sans MT"/>
            </a:endParaRPr>
          </a:p>
          <a:p>
            <a:pPr marL="355600" indent="-3429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spc="-10" dirty="0">
                <a:latin typeface="Gill Sans MT"/>
                <a:cs typeface="Gill Sans MT"/>
              </a:rPr>
              <a:t>Adapt </a:t>
            </a:r>
            <a:r>
              <a:rPr sz="3200" spc="-5" dirty="0">
                <a:latin typeface="Gill Sans MT"/>
                <a:cs typeface="Gill Sans MT"/>
              </a:rPr>
              <a:t>to</a:t>
            </a:r>
            <a:r>
              <a:rPr sz="3200" spc="-15" dirty="0">
                <a:latin typeface="Gill Sans MT"/>
                <a:cs typeface="Gill Sans MT"/>
              </a:rPr>
              <a:t> </a:t>
            </a:r>
            <a:r>
              <a:rPr sz="3200" dirty="0">
                <a:latin typeface="Gill Sans MT"/>
                <a:cs typeface="Gill Sans MT"/>
              </a:rPr>
              <a:t>change</a:t>
            </a:r>
            <a:endParaRPr sz="3200">
              <a:latin typeface="Gill Sans MT"/>
              <a:cs typeface="Gill Sans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551228" y="6199187"/>
            <a:ext cx="11493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Gill Sans MT"/>
                <a:cs typeface="Gill Sans MT"/>
              </a:rPr>
              <a:t>5</a:t>
            </a:r>
            <a:endParaRPr sz="1400">
              <a:latin typeface="Gill Sans MT"/>
              <a:cs typeface="Gill Sans M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74806" y="423671"/>
            <a:ext cx="6393180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Automation </a:t>
            </a:r>
            <a:r>
              <a:rPr spc="-5" dirty="0"/>
              <a:t>Research</a:t>
            </a:r>
            <a:r>
              <a:rPr spc="-85" dirty="0"/>
              <a:t> </a:t>
            </a:r>
            <a:r>
              <a:rPr spc="-445" dirty="0"/>
              <a:t>Goals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297386"/>
            <a:ext cx="7815580" cy="46335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4965" marR="369570" indent="-342265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Gill Sans MT"/>
                <a:cs typeface="Gill Sans MT"/>
              </a:rPr>
              <a:t>Conduct </a:t>
            </a:r>
            <a:r>
              <a:rPr sz="2800" b="1" spc="-10" dirty="0">
                <a:latin typeface="Gill Sans MT"/>
                <a:cs typeface="Gill Sans MT"/>
              </a:rPr>
              <a:t>enabling </a:t>
            </a:r>
            <a:r>
              <a:rPr sz="2800" b="1" spc="-25" dirty="0">
                <a:latin typeface="Gill Sans MT"/>
                <a:cs typeface="Gill Sans MT"/>
              </a:rPr>
              <a:t>research </a:t>
            </a:r>
            <a:r>
              <a:rPr sz="2800" spc="-5" dirty="0">
                <a:latin typeface="Gill Sans MT"/>
                <a:cs typeface="Gill Sans MT"/>
              </a:rPr>
              <a:t>to </a:t>
            </a:r>
            <a:r>
              <a:rPr sz="2800" spc="-25" dirty="0">
                <a:latin typeface="Gill Sans MT"/>
                <a:cs typeface="Gill Sans MT"/>
              </a:rPr>
              <a:t>achieve </a:t>
            </a:r>
            <a:r>
              <a:rPr sz="2800" spc="-15" dirty="0">
                <a:latin typeface="Gill Sans MT"/>
                <a:cs typeface="Gill Sans MT"/>
              </a:rPr>
              <a:t>safe </a:t>
            </a:r>
            <a:r>
              <a:rPr sz="2800" spc="-10" dirty="0">
                <a:latin typeface="Gill Sans MT"/>
                <a:cs typeface="Gill Sans MT"/>
              </a:rPr>
              <a:t>and  </a:t>
            </a:r>
            <a:r>
              <a:rPr sz="2800" spc="-15" dirty="0">
                <a:latin typeface="Gill Sans MT"/>
                <a:cs typeface="Gill Sans MT"/>
              </a:rPr>
              <a:t>effective </a:t>
            </a:r>
            <a:r>
              <a:rPr sz="2800" spc="-5" dirty="0">
                <a:latin typeface="Gill Sans MT"/>
                <a:cs typeface="Gill Sans MT"/>
              </a:rPr>
              <a:t>transit automation</a:t>
            </a:r>
            <a:r>
              <a:rPr sz="2800" spc="60" dirty="0">
                <a:latin typeface="Gill Sans MT"/>
                <a:cs typeface="Gill Sans MT"/>
              </a:rPr>
              <a:t> </a:t>
            </a:r>
            <a:r>
              <a:rPr sz="2800" spc="-10" dirty="0">
                <a:latin typeface="Gill Sans MT"/>
                <a:cs typeface="Gill Sans MT"/>
              </a:rPr>
              <a:t>deployments</a:t>
            </a:r>
            <a:endParaRPr sz="2800">
              <a:latin typeface="Gill Sans MT"/>
              <a:cs typeface="Gill Sans MT"/>
            </a:endParaRPr>
          </a:p>
          <a:p>
            <a:pPr marL="355600" marR="203835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b="1" spc="-5" dirty="0">
                <a:latin typeface="Gill Sans MT"/>
                <a:cs typeface="Gill Sans MT"/>
              </a:rPr>
              <a:t>Identify and </a:t>
            </a:r>
            <a:r>
              <a:rPr sz="2800" b="1" spc="-25" dirty="0">
                <a:latin typeface="Gill Sans MT"/>
                <a:cs typeface="Gill Sans MT"/>
              </a:rPr>
              <a:t>resolve </a:t>
            </a:r>
            <a:r>
              <a:rPr sz="2800" b="1" spc="-10" dirty="0">
                <a:latin typeface="Gill Sans MT"/>
                <a:cs typeface="Gill Sans MT"/>
              </a:rPr>
              <a:t>barriers </a:t>
            </a:r>
            <a:r>
              <a:rPr sz="2800" spc="-5" dirty="0">
                <a:latin typeface="Gill Sans MT"/>
                <a:cs typeface="Gill Sans MT"/>
              </a:rPr>
              <a:t>to </a:t>
            </a:r>
            <a:r>
              <a:rPr sz="2800" spc="-10" dirty="0">
                <a:latin typeface="Gill Sans MT"/>
                <a:cs typeface="Gill Sans MT"/>
              </a:rPr>
              <a:t>deployment </a:t>
            </a:r>
            <a:r>
              <a:rPr sz="2800" spc="-5" dirty="0">
                <a:latin typeface="Gill Sans MT"/>
                <a:cs typeface="Gill Sans MT"/>
              </a:rPr>
              <a:t>of  transit</a:t>
            </a:r>
            <a:r>
              <a:rPr sz="2800" spc="5" dirty="0">
                <a:latin typeface="Gill Sans MT"/>
                <a:cs typeface="Gill Sans MT"/>
              </a:rPr>
              <a:t> </a:t>
            </a:r>
            <a:r>
              <a:rPr sz="2800" spc="-5" dirty="0">
                <a:latin typeface="Gill Sans MT"/>
                <a:cs typeface="Gill Sans MT"/>
              </a:rPr>
              <a:t>automation</a:t>
            </a:r>
            <a:endParaRPr sz="2800">
              <a:latin typeface="Gill Sans MT"/>
              <a:cs typeface="Gill Sans MT"/>
            </a:endParaRPr>
          </a:p>
          <a:p>
            <a:pPr marL="355600" marR="62611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b="1" spc="-15" dirty="0">
                <a:latin typeface="Gill Sans MT"/>
                <a:cs typeface="Gill Sans MT"/>
              </a:rPr>
              <a:t>Socialize </a:t>
            </a:r>
            <a:r>
              <a:rPr sz="2800" b="1" spc="-10" dirty="0">
                <a:latin typeface="Gill Sans MT"/>
                <a:cs typeface="Gill Sans MT"/>
              </a:rPr>
              <a:t>automation </a:t>
            </a:r>
            <a:r>
              <a:rPr sz="2800" spc="-15" dirty="0">
                <a:latin typeface="Gill Sans MT"/>
                <a:cs typeface="Gill Sans MT"/>
              </a:rPr>
              <a:t>for </a:t>
            </a:r>
            <a:r>
              <a:rPr sz="2800" spc="-5" dirty="0">
                <a:latin typeface="Gill Sans MT"/>
                <a:cs typeface="Gill Sans MT"/>
              </a:rPr>
              <a:t>transit </a:t>
            </a:r>
            <a:r>
              <a:rPr sz="2800" spc="-15" dirty="0">
                <a:latin typeface="Gill Sans MT"/>
                <a:cs typeface="Gill Sans MT"/>
              </a:rPr>
              <a:t>stakeholder  </a:t>
            </a:r>
            <a:r>
              <a:rPr sz="2800" spc="-10" dirty="0">
                <a:latin typeface="Gill Sans MT"/>
                <a:cs typeface="Gill Sans MT"/>
              </a:rPr>
              <a:t>community</a:t>
            </a:r>
            <a:endParaRPr sz="2800">
              <a:latin typeface="Gill Sans MT"/>
              <a:cs typeface="Gill Sans MT"/>
            </a:endParaRPr>
          </a:p>
          <a:p>
            <a:pPr marL="355600" marR="32385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b="1" spc="-10" dirty="0">
                <a:latin typeface="Gill Sans MT"/>
                <a:cs typeface="Gill Sans MT"/>
              </a:rPr>
              <a:t>Demonstrate </a:t>
            </a:r>
            <a:r>
              <a:rPr sz="2800" b="1" spc="-20" dirty="0">
                <a:latin typeface="Gill Sans MT"/>
                <a:cs typeface="Gill Sans MT"/>
              </a:rPr>
              <a:t>market-ready </a:t>
            </a:r>
            <a:r>
              <a:rPr sz="2800" b="1" spc="-10" dirty="0">
                <a:latin typeface="Gill Sans MT"/>
                <a:cs typeface="Gill Sans MT"/>
              </a:rPr>
              <a:t>technologies </a:t>
            </a:r>
            <a:r>
              <a:rPr sz="2800" spc="-10" dirty="0">
                <a:latin typeface="Gill Sans MT"/>
                <a:cs typeface="Gill Sans MT"/>
              </a:rPr>
              <a:t>in  </a:t>
            </a:r>
            <a:r>
              <a:rPr sz="2800" spc="-20" dirty="0">
                <a:latin typeface="Gill Sans MT"/>
                <a:cs typeface="Gill Sans MT"/>
              </a:rPr>
              <a:t>real-world</a:t>
            </a:r>
            <a:r>
              <a:rPr sz="2800" spc="15" dirty="0">
                <a:latin typeface="Gill Sans MT"/>
                <a:cs typeface="Gill Sans MT"/>
              </a:rPr>
              <a:t> </a:t>
            </a:r>
            <a:r>
              <a:rPr sz="2800" spc="-5" dirty="0">
                <a:latin typeface="Gill Sans MT"/>
                <a:cs typeface="Gill Sans MT"/>
              </a:rPr>
              <a:t>settings</a:t>
            </a:r>
            <a:endParaRPr sz="2800">
              <a:latin typeface="Gill Sans MT"/>
              <a:cs typeface="Gill Sans MT"/>
            </a:endParaRPr>
          </a:p>
          <a:p>
            <a:pPr marL="355600" marR="508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20" dirty="0">
                <a:latin typeface="Gill Sans MT"/>
                <a:cs typeface="Gill Sans MT"/>
              </a:rPr>
              <a:t>Leverage </a:t>
            </a:r>
            <a:r>
              <a:rPr sz="2800" spc="-5" dirty="0">
                <a:latin typeface="Gill Sans MT"/>
                <a:cs typeface="Gill Sans MT"/>
              </a:rPr>
              <a:t>technologies </a:t>
            </a:r>
            <a:r>
              <a:rPr sz="2800" spc="-25" dirty="0">
                <a:latin typeface="Gill Sans MT"/>
                <a:cs typeface="Gill Sans MT"/>
              </a:rPr>
              <a:t>from </a:t>
            </a:r>
            <a:r>
              <a:rPr sz="2800" spc="-5" dirty="0">
                <a:latin typeface="Gill Sans MT"/>
                <a:cs typeface="Gill Sans MT"/>
              </a:rPr>
              <a:t>other sectors to </a:t>
            </a:r>
            <a:r>
              <a:rPr sz="2800" b="1" spc="-50" dirty="0">
                <a:latin typeface="Gill Sans MT"/>
                <a:cs typeface="Gill Sans MT"/>
              </a:rPr>
              <a:t>move  </a:t>
            </a:r>
            <a:r>
              <a:rPr sz="2800" b="1" spc="-10" dirty="0">
                <a:latin typeface="Gill Sans MT"/>
                <a:cs typeface="Gill Sans MT"/>
              </a:rPr>
              <a:t>transit automation </a:t>
            </a:r>
            <a:r>
              <a:rPr sz="2800" b="1" spc="0" dirty="0">
                <a:latin typeface="Gill Sans MT"/>
                <a:cs typeface="Gill Sans MT"/>
              </a:rPr>
              <a:t>industry</a:t>
            </a:r>
            <a:r>
              <a:rPr sz="2800" b="1" spc="100" dirty="0">
                <a:latin typeface="Gill Sans MT"/>
                <a:cs typeface="Gill Sans MT"/>
              </a:rPr>
              <a:t> </a:t>
            </a:r>
            <a:r>
              <a:rPr sz="2800" b="1" spc="-20" dirty="0">
                <a:latin typeface="Gill Sans MT"/>
                <a:cs typeface="Gill Sans MT"/>
              </a:rPr>
              <a:t>forward</a:t>
            </a:r>
            <a:endParaRPr sz="2800">
              <a:latin typeface="Gill Sans MT"/>
              <a:cs typeface="Gill Sans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551228" y="6199187"/>
            <a:ext cx="11493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Gill Sans MT"/>
                <a:cs typeface="Gill Sans MT"/>
              </a:rPr>
              <a:t>6</a:t>
            </a:r>
            <a:endParaRPr sz="1400">
              <a:latin typeface="Gill Sans MT"/>
              <a:cs typeface="Gill Sans M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Words>235</Words>
  <Application>Microsoft Office PowerPoint</Application>
  <PresentationFormat>On-screen Show (4:3)</PresentationFormat>
  <Paragraphs>44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Gill Sans MT</vt:lpstr>
      <vt:lpstr>Raavi</vt:lpstr>
      <vt:lpstr>Times New Roman</vt:lpstr>
      <vt:lpstr>Office Theme</vt:lpstr>
      <vt:lpstr>Introducing FTA’s</vt:lpstr>
      <vt:lpstr>Introducing FTA’s Strategic Transit  Automation Research (STAR)  Plan</vt:lpstr>
      <vt:lpstr>Agenda</vt:lpstr>
      <vt:lpstr>FTA Research  Vision</vt:lpstr>
      <vt:lpstr>PowerPoint Presentation</vt:lpstr>
      <vt:lpstr>Why Automate  Transit?</vt:lpstr>
      <vt:lpstr>Automation Research Goals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2.2 Policy Review Team - Transit Automation Program Presentation</dc:title>
  <dc:subject>Discussion Document</dc:subject>
  <dc:creator>test</dc:creator>
  <cp:lastModifiedBy>Doherty, Don CTR (VOLPE)</cp:lastModifiedBy>
  <cp:revision>6</cp:revision>
  <dcterms:created xsi:type="dcterms:W3CDTF">2017-12-13T15:28:27Z</dcterms:created>
  <dcterms:modified xsi:type="dcterms:W3CDTF">2018-01-25T13:17:58Z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2017-12-05T00:00:00Z</vt:filetime>
  </property>
  <property fmtid="{D5CDD505-2E9C-101B-9397-08002B2CF9AE}" pid="3" name="Creator">
    <vt:lpwstr>Acrobat PDFMaker 17 for PowerPoint</vt:lpwstr>
  </property>
  <property fmtid="{D5CDD505-2E9C-101B-9397-08002B2CF9AE}" pid="4" name="LastSaved">
    <vt:filetime>2017-12-13T00:00:00Z</vt:filetime>
  </property>
</Properties>
</file>