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  <p:sldMasterId id="2147483796" r:id="rId2"/>
  </p:sldMasterIdLst>
  <p:notesMasterIdLst>
    <p:notesMasterId r:id="rId20"/>
  </p:notesMasterIdLst>
  <p:handoutMasterIdLst>
    <p:handoutMasterId r:id="rId21"/>
  </p:handoutMasterIdLst>
  <p:sldIdLst>
    <p:sldId id="435" r:id="rId3"/>
    <p:sldId id="436" r:id="rId4"/>
    <p:sldId id="437" r:id="rId5"/>
    <p:sldId id="438" r:id="rId6"/>
    <p:sldId id="439" r:id="rId7"/>
    <p:sldId id="440" r:id="rId8"/>
    <p:sldId id="441" r:id="rId9"/>
    <p:sldId id="442" r:id="rId10"/>
    <p:sldId id="443" r:id="rId11"/>
    <p:sldId id="444" r:id="rId12"/>
    <p:sldId id="445" r:id="rId13"/>
    <p:sldId id="446" r:id="rId14"/>
    <p:sldId id="447" r:id="rId15"/>
    <p:sldId id="448" r:id="rId16"/>
    <p:sldId id="449" r:id="rId17"/>
    <p:sldId id="450" r:id="rId18"/>
    <p:sldId id="451" r:id="rId19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ADC"/>
    <a:srgbClr val="77BD1C"/>
    <a:srgbClr val="106625"/>
    <a:srgbClr val="C1E9FF"/>
    <a:srgbClr val="FBEBC4"/>
    <a:srgbClr val="DEB5FF"/>
    <a:srgbClr val="FFCA9A"/>
    <a:srgbClr val="F9CFD4"/>
    <a:srgbClr val="04A7E2"/>
    <a:srgbClr val="5B0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1" autoAdjust="0"/>
    <p:restoredTop sz="96958" autoAdjust="0"/>
  </p:normalViewPr>
  <p:slideViewPr>
    <p:cSldViewPr snapToGrid="0">
      <p:cViewPr varScale="1">
        <p:scale>
          <a:sx n="125" d="100"/>
          <a:sy n="125" d="100"/>
        </p:scale>
        <p:origin x="108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13578"/>
    </p:cViewPr>
  </p:sorterViewPr>
  <p:notesViewPr>
    <p:cSldViewPr snapToGrid="0">
      <p:cViewPr varScale="1">
        <p:scale>
          <a:sx n="129" d="100"/>
          <a:sy n="129" d="100"/>
        </p:scale>
        <p:origin x="1956" y="1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699-482A-B908-0B9C101449FF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699-482A-B908-0B9C101449FF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080-4490-B0D1-40EAE349CE49}"/>
              </c:ext>
            </c:extLst>
          </c:dPt>
          <c:cat>
            <c:strRef>
              <c:f>Sheet1!$A$2:$A$4</c:f>
              <c:strCache>
                <c:ptCount val="3"/>
                <c:pt idx="0">
                  <c:v>Light-duty Vehicles</c:v>
                </c:pt>
                <c:pt idx="1">
                  <c:v>Medium-duty Vehicle</c:v>
                </c:pt>
                <c:pt idx="2">
                  <c:v>Heavy-duty Vehicles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17000000</c:v>
                </c:pt>
                <c:pt idx="1">
                  <c:v>350000</c:v>
                </c:pt>
                <c:pt idx="2">
                  <c:v>225000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16-4B12-9ACE-8900EBF9D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022-44EC-836F-47BF46EDF8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022-44EC-836F-47BF46EDF848}"/>
              </c:ext>
            </c:extLst>
          </c:dPt>
          <c:cat>
            <c:strRef>
              <c:f>Sheet1!$A$2:$A$3</c:f>
              <c:strCache>
                <c:ptCount val="2"/>
                <c:pt idx="0">
                  <c:v>Commercial Trucks</c:v>
                </c:pt>
                <c:pt idx="1">
                  <c:v>Transit Buses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200000</c:v>
                </c:pt>
                <c:pt idx="1">
                  <c:v>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022-44EC-836F-47BF46EDF8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73004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FBB2FD5A-06B6-954A-831D-A8E8E8D0FB3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3004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AE235D8D-F6D1-514C-9C26-1A40596F8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97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4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4DCD9FB3-46C9-481E-9C2F-1AEFB0389D7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7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4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0721A929-D165-4178-92D2-077AB47AD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721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233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882643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45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6593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6322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0032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1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61155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6091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409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882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42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5249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7294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0533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73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0263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C1D33-C715-4584-B083-7FBAEA1975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191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VOLP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3"/>
          <p:cNvSpPr/>
          <p:nvPr userDrawn="1"/>
        </p:nvSpPr>
        <p:spPr>
          <a:xfrm>
            <a:off x="-9524" y="5590422"/>
            <a:ext cx="12202744" cy="126757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8"/>
              <a:gd name="connsiteY0" fmla="*/ 4460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0 w 10018"/>
              <a:gd name="connsiteY4" fmla="*/ 4460 h 10000"/>
              <a:gd name="connsiteX0" fmla="*/ 0 w 10018"/>
              <a:gd name="connsiteY0" fmla="*/ 5531 h 11071"/>
              <a:gd name="connsiteX1" fmla="*/ 10000 w 10018"/>
              <a:gd name="connsiteY1" fmla="*/ 0 h 11071"/>
              <a:gd name="connsiteX2" fmla="*/ 10018 w 10018"/>
              <a:gd name="connsiteY2" fmla="*/ 11071 h 11071"/>
              <a:gd name="connsiteX3" fmla="*/ 18 w 10018"/>
              <a:gd name="connsiteY3" fmla="*/ 11071 h 11071"/>
              <a:gd name="connsiteX4" fmla="*/ 0 w 10018"/>
              <a:gd name="connsiteY4" fmla="*/ 5531 h 11071"/>
              <a:gd name="connsiteX0" fmla="*/ 7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7 w 10002"/>
              <a:gd name="connsiteY4" fmla="*/ 5531 h 11071"/>
              <a:gd name="connsiteX0" fmla="*/ 13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13 w 10002"/>
              <a:gd name="connsiteY4" fmla="*/ 5531 h 11071"/>
              <a:gd name="connsiteX0" fmla="*/ 1 w 9990"/>
              <a:gd name="connsiteY0" fmla="*/ 5531 h 11071"/>
              <a:gd name="connsiteX1" fmla="*/ 9972 w 9990"/>
              <a:gd name="connsiteY1" fmla="*/ 0 h 11071"/>
              <a:gd name="connsiteX2" fmla="*/ 9990 w 9990"/>
              <a:gd name="connsiteY2" fmla="*/ 11071 h 11071"/>
              <a:gd name="connsiteX3" fmla="*/ 2 w 9990"/>
              <a:gd name="connsiteY3" fmla="*/ 11071 h 11071"/>
              <a:gd name="connsiteX4" fmla="*/ 1 w 9990"/>
              <a:gd name="connsiteY4" fmla="*/ 5531 h 11071"/>
              <a:gd name="connsiteX0" fmla="*/ 1 w 10000"/>
              <a:gd name="connsiteY0" fmla="*/ 4996 h 10000"/>
              <a:gd name="connsiteX1" fmla="*/ 9994 w 10000"/>
              <a:gd name="connsiteY1" fmla="*/ 0 h 10000"/>
              <a:gd name="connsiteX2" fmla="*/ 10000 w 10000"/>
              <a:gd name="connsiteY2" fmla="*/ 10000 h 10000"/>
              <a:gd name="connsiteX3" fmla="*/ 2 w 10000"/>
              <a:gd name="connsiteY3" fmla="*/ 10000 h 10000"/>
              <a:gd name="connsiteX4" fmla="*/ 1 w 10000"/>
              <a:gd name="connsiteY4" fmla="*/ 4996 h 10000"/>
              <a:gd name="connsiteX0" fmla="*/ 1 w 10001"/>
              <a:gd name="connsiteY0" fmla="*/ 5052 h 10056"/>
              <a:gd name="connsiteX1" fmla="*/ 10000 w 10001"/>
              <a:gd name="connsiteY1" fmla="*/ 0 h 10056"/>
              <a:gd name="connsiteX2" fmla="*/ 10000 w 10001"/>
              <a:gd name="connsiteY2" fmla="*/ 10056 h 10056"/>
              <a:gd name="connsiteX3" fmla="*/ 2 w 10001"/>
              <a:gd name="connsiteY3" fmla="*/ 10056 h 10056"/>
              <a:gd name="connsiteX4" fmla="*/ 1 w 10001"/>
              <a:gd name="connsiteY4" fmla="*/ 5052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56">
                <a:moveTo>
                  <a:pt x="1" y="5052"/>
                </a:moveTo>
                <a:lnTo>
                  <a:pt x="10000" y="0"/>
                </a:lnTo>
                <a:cubicBezTo>
                  <a:pt x="10006" y="3333"/>
                  <a:pt x="9994" y="6723"/>
                  <a:pt x="10000" y="10056"/>
                </a:cubicBezTo>
                <a:lnTo>
                  <a:pt x="2" y="10056"/>
                </a:lnTo>
                <a:cubicBezTo>
                  <a:pt x="-4" y="8388"/>
                  <a:pt x="7" y="6720"/>
                  <a:pt x="1" y="5052"/>
                </a:cubicBezTo>
                <a:close/>
              </a:path>
            </a:pathLst>
          </a:custGeom>
          <a:solidFill>
            <a:srgbClr val="B7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 userDrawn="1"/>
        </p:nvSpPr>
        <p:spPr>
          <a:xfrm>
            <a:off x="-13139" y="1066802"/>
            <a:ext cx="12205139" cy="3905267"/>
          </a:xfrm>
          <a:prstGeom prst="rect">
            <a:avLst/>
          </a:prstGeom>
          <a:solidFill>
            <a:srgbClr val="345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bg1">
                  <a:lumMod val="95000"/>
                </a:schemeClr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7475893" y="6606334"/>
            <a:ext cx="47161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34" charset="0"/>
                <a:cs typeface="Calibri"/>
              </a:rPr>
              <a:t>Advancing transportation innovation for the public good</a:t>
            </a:r>
            <a:endParaRPr lang="en-US" sz="1100" b="0" i="1" dirty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cs typeface="Calibri"/>
            </a:endParaRPr>
          </a:p>
        </p:txBody>
      </p:sp>
      <p:sp>
        <p:nvSpPr>
          <p:cNvPr id="24" name="Title 23"/>
          <p:cNvSpPr>
            <a:spLocks noGrp="1"/>
          </p:cNvSpPr>
          <p:nvPr>
            <p:ph type="title" hasCustomPrompt="1"/>
          </p:nvPr>
        </p:nvSpPr>
        <p:spPr>
          <a:xfrm>
            <a:off x="226810" y="1334605"/>
            <a:ext cx="7587154" cy="2302213"/>
          </a:xfrm>
        </p:spPr>
        <p:txBody>
          <a:bodyPr lIns="0" tIns="0" rIns="0" bIns="0" anchor="t" anchorCtr="0">
            <a:noAutofit/>
          </a:bodyPr>
          <a:lstStyle>
            <a:lvl1pPr>
              <a:lnSpc>
                <a:spcPts val="4200"/>
              </a:lnSpc>
              <a:defRPr sz="4400" b="1" baseline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 smtClean="0"/>
              <a:t>Title Slide. Keep Size + Line Spacing</a:t>
            </a:r>
            <a:endParaRPr lang="en-US" dirty="0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0" hasCustomPrompt="1"/>
          </p:nvPr>
        </p:nvSpPr>
        <p:spPr>
          <a:xfrm>
            <a:off x="226809" y="3789632"/>
            <a:ext cx="7397750" cy="1246187"/>
          </a:xfrm>
        </p:spPr>
        <p:txBody>
          <a:bodyPr lIns="0" tIns="0" rIns="0" bIns="0" anchor="b" anchorCtr="0"/>
          <a:lstStyle>
            <a:lvl1pPr marL="0" indent="0">
              <a:lnSpc>
                <a:spcPts val="2400"/>
              </a:lnSpc>
              <a:buNone/>
              <a:defRPr b="1" cap="none" baseline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 dirty="0" smtClean="0"/>
              <a:t>Click To Edit SUBTITLE | MOVE DOWN IF NEEDED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64" y="5819520"/>
            <a:ext cx="4115277" cy="8495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5" t="982" r="14889" b="-982"/>
          <a:stretch/>
        </p:blipFill>
        <p:spPr>
          <a:xfrm>
            <a:off x="7314190" y="1290616"/>
            <a:ext cx="4480560" cy="448056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74113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048000"/>
            <a:ext cx="12192000" cy="810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10471484" y="0"/>
            <a:ext cx="882316" cy="133149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270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0606839" y="718219"/>
            <a:ext cx="611605" cy="6132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14E9795-687E-408A-9A90-63EF9B7B34D0}" type="slidenum">
              <a:rPr lang="en-US" sz="2800" smtClean="0"/>
              <a:pPr algn="ctr"/>
              <a:t>‹#›</a:t>
            </a:fld>
            <a:endParaRPr lang="en-US" sz="2800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August 2017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An Introduction to Driving Automation Systems 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6143077"/>
            <a:ext cx="1756610" cy="62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77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5380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538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0471484" y="0"/>
            <a:ext cx="882316" cy="133149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270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606839" y="718219"/>
            <a:ext cx="611605" cy="6132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14E9795-687E-408A-9A90-63EF9B7B34D0}" type="slidenum">
              <a:rPr lang="en-US" sz="2800" smtClean="0"/>
              <a:pPr algn="ctr"/>
              <a:t>‹#›</a:t>
            </a:fld>
            <a:endParaRPr lang="en-US" sz="2800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August 2017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An Introduction to Driving Automation Systems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539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10471484" y="0"/>
            <a:ext cx="882316" cy="133149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270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0606839" y="718219"/>
            <a:ext cx="611605" cy="6132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14E9795-687E-408A-9A90-63EF9B7B34D0}" type="slidenum">
              <a:rPr lang="en-US" sz="2800" smtClean="0"/>
              <a:pPr algn="ctr"/>
              <a:t>‹#›</a:t>
            </a:fld>
            <a:endParaRPr lang="en-US" sz="2800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August 2017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200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An Introduction to Driving Automation Systems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286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8FDB33-F224-46BB-95DF-67E7684E6EA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B0992-38C4-4E5A-A1E9-FC21A572A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617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763520"/>
            <a:ext cx="12192000" cy="40944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92261"/>
            <a:ext cx="12191999" cy="1339048"/>
          </a:xfrm>
          <a:effectLst/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B758133-BC95-4C2D-A2A6-2FB86C6D31EA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1" r="-2997"/>
          <a:stretch/>
        </p:blipFill>
        <p:spPr>
          <a:xfrm>
            <a:off x="155415" y="446262"/>
            <a:ext cx="4018551" cy="3632931"/>
          </a:xfrm>
          <a:prstGeom prst="parallelogram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60"/>
          <a:stretch/>
        </p:blipFill>
        <p:spPr>
          <a:xfrm>
            <a:off x="3632745" y="446262"/>
            <a:ext cx="4661404" cy="3632931"/>
          </a:xfrm>
          <a:prstGeom prst="parallelogram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4" r="16693"/>
          <a:stretch/>
        </p:blipFill>
        <p:spPr>
          <a:xfrm>
            <a:off x="7799294" y="446259"/>
            <a:ext cx="4120886" cy="3632934"/>
          </a:xfrm>
          <a:prstGeom prst="parallelogram">
            <a:avLst/>
          </a:prstGeom>
          <a:ln w="38100">
            <a:solidFill>
              <a:schemeClr val="accent4"/>
            </a:solidFill>
          </a:ln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75" y="5726781"/>
            <a:ext cx="2068809" cy="82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03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/>
          <p:cNvSpPr>
            <a:spLocks noChangeAspect="1"/>
          </p:cNvSpPr>
          <p:nvPr/>
        </p:nvSpPr>
        <p:spPr>
          <a:xfrm>
            <a:off x="432618" y="643903"/>
            <a:ext cx="11346427" cy="12089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/>
            </a:lvl1pPr>
            <a:lvl2pPr marL="609750" indent="-285750">
              <a:buFont typeface="Wingdings" panose="05000000000000000000" pitchFamily="2" charset="2"/>
              <a:buChar char="§"/>
              <a:defRPr/>
            </a:lvl2pPr>
            <a:lvl3pPr marL="915750" indent="-285750">
              <a:buFont typeface="Wingdings" panose="05000000000000000000" pitchFamily="2" charset="2"/>
              <a:buChar char="§"/>
              <a:defRPr/>
            </a:lvl3pPr>
            <a:lvl4pPr marL="1179450" indent="-171450">
              <a:buFont typeface="Wingdings" panose="05000000000000000000" pitchFamily="2" charset="2"/>
              <a:buChar char="§"/>
              <a:defRPr/>
            </a:lvl4pPr>
            <a:lvl5pPr marL="1539450" indent="-17145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983F-52E2-49AE-BA0D-5B1A076C45BE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40263" y="6333898"/>
            <a:ext cx="1052508" cy="365125"/>
          </a:xfr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028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987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4541417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46479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8439" y="3867034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74E9D7C-52A6-4EF3-9110-B94511C0D476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3335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BCCC7-837C-45AD-B990-5DED1989362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0124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C3E3-658D-4D22-9BA0-87CD7EAA571F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552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Y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3"/>
          <p:cNvSpPr/>
          <p:nvPr userDrawn="1"/>
        </p:nvSpPr>
        <p:spPr>
          <a:xfrm>
            <a:off x="-9524" y="5590422"/>
            <a:ext cx="12202744" cy="126757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8"/>
              <a:gd name="connsiteY0" fmla="*/ 4460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0 w 10018"/>
              <a:gd name="connsiteY4" fmla="*/ 4460 h 10000"/>
              <a:gd name="connsiteX0" fmla="*/ 0 w 10018"/>
              <a:gd name="connsiteY0" fmla="*/ 5531 h 11071"/>
              <a:gd name="connsiteX1" fmla="*/ 10000 w 10018"/>
              <a:gd name="connsiteY1" fmla="*/ 0 h 11071"/>
              <a:gd name="connsiteX2" fmla="*/ 10018 w 10018"/>
              <a:gd name="connsiteY2" fmla="*/ 11071 h 11071"/>
              <a:gd name="connsiteX3" fmla="*/ 18 w 10018"/>
              <a:gd name="connsiteY3" fmla="*/ 11071 h 11071"/>
              <a:gd name="connsiteX4" fmla="*/ 0 w 10018"/>
              <a:gd name="connsiteY4" fmla="*/ 5531 h 11071"/>
              <a:gd name="connsiteX0" fmla="*/ 7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7 w 10002"/>
              <a:gd name="connsiteY4" fmla="*/ 5531 h 11071"/>
              <a:gd name="connsiteX0" fmla="*/ 13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13 w 10002"/>
              <a:gd name="connsiteY4" fmla="*/ 5531 h 11071"/>
              <a:gd name="connsiteX0" fmla="*/ 1 w 9990"/>
              <a:gd name="connsiteY0" fmla="*/ 5531 h 11071"/>
              <a:gd name="connsiteX1" fmla="*/ 9972 w 9990"/>
              <a:gd name="connsiteY1" fmla="*/ 0 h 11071"/>
              <a:gd name="connsiteX2" fmla="*/ 9990 w 9990"/>
              <a:gd name="connsiteY2" fmla="*/ 11071 h 11071"/>
              <a:gd name="connsiteX3" fmla="*/ 2 w 9990"/>
              <a:gd name="connsiteY3" fmla="*/ 11071 h 11071"/>
              <a:gd name="connsiteX4" fmla="*/ 1 w 9990"/>
              <a:gd name="connsiteY4" fmla="*/ 5531 h 11071"/>
              <a:gd name="connsiteX0" fmla="*/ 1 w 10000"/>
              <a:gd name="connsiteY0" fmla="*/ 4996 h 10000"/>
              <a:gd name="connsiteX1" fmla="*/ 9994 w 10000"/>
              <a:gd name="connsiteY1" fmla="*/ 0 h 10000"/>
              <a:gd name="connsiteX2" fmla="*/ 10000 w 10000"/>
              <a:gd name="connsiteY2" fmla="*/ 10000 h 10000"/>
              <a:gd name="connsiteX3" fmla="*/ 2 w 10000"/>
              <a:gd name="connsiteY3" fmla="*/ 10000 h 10000"/>
              <a:gd name="connsiteX4" fmla="*/ 1 w 10000"/>
              <a:gd name="connsiteY4" fmla="*/ 4996 h 10000"/>
              <a:gd name="connsiteX0" fmla="*/ 1 w 10001"/>
              <a:gd name="connsiteY0" fmla="*/ 5052 h 10056"/>
              <a:gd name="connsiteX1" fmla="*/ 10000 w 10001"/>
              <a:gd name="connsiteY1" fmla="*/ 0 h 10056"/>
              <a:gd name="connsiteX2" fmla="*/ 10000 w 10001"/>
              <a:gd name="connsiteY2" fmla="*/ 10056 h 10056"/>
              <a:gd name="connsiteX3" fmla="*/ 2 w 10001"/>
              <a:gd name="connsiteY3" fmla="*/ 10056 h 10056"/>
              <a:gd name="connsiteX4" fmla="*/ 1 w 10001"/>
              <a:gd name="connsiteY4" fmla="*/ 5052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56">
                <a:moveTo>
                  <a:pt x="1" y="5052"/>
                </a:moveTo>
                <a:lnTo>
                  <a:pt x="10000" y="0"/>
                </a:lnTo>
                <a:cubicBezTo>
                  <a:pt x="10006" y="3333"/>
                  <a:pt x="9994" y="6723"/>
                  <a:pt x="10000" y="10056"/>
                </a:cubicBezTo>
                <a:lnTo>
                  <a:pt x="2" y="10056"/>
                </a:lnTo>
                <a:cubicBezTo>
                  <a:pt x="-4" y="8388"/>
                  <a:pt x="7" y="6720"/>
                  <a:pt x="1" y="5052"/>
                </a:cubicBezTo>
                <a:close/>
              </a:path>
            </a:pathLst>
          </a:custGeom>
          <a:solidFill>
            <a:srgbClr val="B7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 userDrawn="1"/>
        </p:nvSpPr>
        <p:spPr>
          <a:xfrm>
            <a:off x="-13139" y="1066802"/>
            <a:ext cx="12205139" cy="3905267"/>
          </a:xfrm>
          <a:prstGeom prst="rect">
            <a:avLst/>
          </a:prstGeom>
          <a:solidFill>
            <a:srgbClr val="345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bg1">
                  <a:lumMod val="95000"/>
                </a:schemeClr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2" name="Oval 1"/>
          <p:cNvSpPr/>
          <p:nvPr userDrawn="1"/>
        </p:nvSpPr>
        <p:spPr>
          <a:xfrm>
            <a:off x="7626096" y="1508760"/>
            <a:ext cx="4114800" cy="41148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23"/>
          <p:cNvSpPr>
            <a:spLocks noGrp="1"/>
          </p:cNvSpPr>
          <p:nvPr>
            <p:ph type="title" hasCustomPrompt="1"/>
          </p:nvPr>
        </p:nvSpPr>
        <p:spPr>
          <a:xfrm>
            <a:off x="226810" y="1334605"/>
            <a:ext cx="7833233" cy="2302213"/>
          </a:xfrm>
        </p:spPr>
        <p:txBody>
          <a:bodyPr lIns="0" tIns="0" rIns="0" bIns="0" anchor="t" anchorCtr="0">
            <a:noAutofit/>
          </a:bodyPr>
          <a:lstStyle>
            <a:lvl1pPr>
              <a:lnSpc>
                <a:spcPts val="4200"/>
              </a:lnSpc>
              <a:defRPr sz="4400" b="1" baseline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 smtClean="0"/>
              <a:t>Title Slide. Keep Size + Line Spacing</a:t>
            </a:r>
            <a:endParaRPr lang="en-US" dirty="0"/>
          </a:p>
        </p:txBody>
      </p:sp>
      <p:sp>
        <p:nvSpPr>
          <p:cNvPr id="16" name="Content Placeholder 28"/>
          <p:cNvSpPr>
            <a:spLocks noGrp="1"/>
          </p:cNvSpPr>
          <p:nvPr>
            <p:ph sz="quarter" idx="10" hasCustomPrompt="1"/>
          </p:nvPr>
        </p:nvSpPr>
        <p:spPr>
          <a:xfrm>
            <a:off x="226809" y="3789632"/>
            <a:ext cx="7397750" cy="1246187"/>
          </a:xfrm>
        </p:spPr>
        <p:txBody>
          <a:bodyPr lIns="0" tIns="0" rIns="0" bIns="0" anchor="b" anchorCtr="0"/>
          <a:lstStyle>
            <a:lvl1pPr marL="0" indent="0">
              <a:lnSpc>
                <a:spcPts val="2400"/>
              </a:lnSpc>
              <a:buNone/>
              <a:defRPr b="1" cap="none" baseline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 dirty="0" smtClean="0"/>
              <a:t>Click To Edit SUBTITLE | MOVE DOWN IF NEEDED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581771" y="2869247"/>
            <a:ext cx="2203450" cy="1393825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Crop image to circle 4.5” diam.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475893" y="6606334"/>
            <a:ext cx="47161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" pitchFamily="34" charset="0"/>
                <a:cs typeface="Calibri"/>
              </a:rPr>
              <a:t>Advancing transportation innovation for the public good</a:t>
            </a:r>
            <a:endParaRPr lang="en-US" sz="1100" b="0" i="1" dirty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cs typeface="Calibri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64" y="5819520"/>
            <a:ext cx="4115277" cy="84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451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3DA9-C586-47A0-AB36-DDD90849FEBA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27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32E16-0E85-4E45-85A1-5E7BD2BCE4AD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21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4819234"/>
            <a:ext cx="11298200" cy="1132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079412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079412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F806C1F-AF57-4067-A2BE-97E4AC36816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014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5FA7D-1D76-4582-AD8A-AAB1E0359D3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336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B7AE-B6D0-4B44-A5E5-EEA8AFB0A45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365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A2458012-5792-4532-8A2D-F8974171F31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951811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659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"/>
            <a:ext cx="12192000" cy="1602726"/>
          </a:xfrm>
          <a:prstGeom prst="rect">
            <a:avLst/>
          </a:prstGeom>
          <a:solidFill>
            <a:srgbClr val="345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bg1">
                  <a:lumMod val="95000"/>
                </a:schemeClr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1" y="365126"/>
            <a:ext cx="11010900" cy="1139825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ts val="4000"/>
              </a:lnSpc>
              <a:defRPr sz="4000" b="1" cap="none" baseline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 smtClean="0"/>
              <a:t>Click To Edit Slide TITLE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 hasCustomPrompt="1"/>
          </p:nvPr>
        </p:nvSpPr>
        <p:spPr>
          <a:xfrm>
            <a:off x="342901" y="1730638"/>
            <a:ext cx="11010900" cy="4955914"/>
          </a:xfrm>
        </p:spPr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2pPr>
            <a:lvl3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3pPr>
            <a:lvl4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4pPr>
            <a:lvl5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 dirty="0" smtClean="0"/>
              <a:t>Click to edit slide 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Flowchart: Manual Input 3"/>
          <p:cNvSpPr/>
          <p:nvPr userDrawn="1"/>
        </p:nvSpPr>
        <p:spPr>
          <a:xfrm>
            <a:off x="-9524" y="6248402"/>
            <a:ext cx="12202744" cy="60959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8"/>
              <a:gd name="connsiteY0" fmla="*/ 4460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0 w 10018"/>
              <a:gd name="connsiteY4" fmla="*/ 4460 h 10000"/>
              <a:gd name="connsiteX0" fmla="*/ 0 w 10018"/>
              <a:gd name="connsiteY0" fmla="*/ 5531 h 11071"/>
              <a:gd name="connsiteX1" fmla="*/ 10000 w 10018"/>
              <a:gd name="connsiteY1" fmla="*/ 0 h 11071"/>
              <a:gd name="connsiteX2" fmla="*/ 10018 w 10018"/>
              <a:gd name="connsiteY2" fmla="*/ 11071 h 11071"/>
              <a:gd name="connsiteX3" fmla="*/ 18 w 10018"/>
              <a:gd name="connsiteY3" fmla="*/ 11071 h 11071"/>
              <a:gd name="connsiteX4" fmla="*/ 0 w 10018"/>
              <a:gd name="connsiteY4" fmla="*/ 5531 h 11071"/>
              <a:gd name="connsiteX0" fmla="*/ 7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7 w 10002"/>
              <a:gd name="connsiteY4" fmla="*/ 5531 h 11071"/>
              <a:gd name="connsiteX0" fmla="*/ 13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13 w 10002"/>
              <a:gd name="connsiteY4" fmla="*/ 5531 h 11071"/>
              <a:gd name="connsiteX0" fmla="*/ 1 w 9990"/>
              <a:gd name="connsiteY0" fmla="*/ 5531 h 11071"/>
              <a:gd name="connsiteX1" fmla="*/ 9972 w 9990"/>
              <a:gd name="connsiteY1" fmla="*/ 0 h 11071"/>
              <a:gd name="connsiteX2" fmla="*/ 9990 w 9990"/>
              <a:gd name="connsiteY2" fmla="*/ 11071 h 11071"/>
              <a:gd name="connsiteX3" fmla="*/ 2 w 9990"/>
              <a:gd name="connsiteY3" fmla="*/ 11071 h 11071"/>
              <a:gd name="connsiteX4" fmla="*/ 1 w 9990"/>
              <a:gd name="connsiteY4" fmla="*/ 5531 h 11071"/>
              <a:gd name="connsiteX0" fmla="*/ 1 w 10000"/>
              <a:gd name="connsiteY0" fmla="*/ 4996 h 10000"/>
              <a:gd name="connsiteX1" fmla="*/ 9994 w 10000"/>
              <a:gd name="connsiteY1" fmla="*/ 0 h 10000"/>
              <a:gd name="connsiteX2" fmla="*/ 10000 w 10000"/>
              <a:gd name="connsiteY2" fmla="*/ 10000 h 10000"/>
              <a:gd name="connsiteX3" fmla="*/ 2 w 10000"/>
              <a:gd name="connsiteY3" fmla="*/ 10000 h 10000"/>
              <a:gd name="connsiteX4" fmla="*/ 1 w 10000"/>
              <a:gd name="connsiteY4" fmla="*/ 4996 h 10000"/>
              <a:gd name="connsiteX0" fmla="*/ 1 w 10001"/>
              <a:gd name="connsiteY0" fmla="*/ 5052 h 10056"/>
              <a:gd name="connsiteX1" fmla="*/ 10000 w 10001"/>
              <a:gd name="connsiteY1" fmla="*/ 0 h 10056"/>
              <a:gd name="connsiteX2" fmla="*/ 10000 w 10001"/>
              <a:gd name="connsiteY2" fmla="*/ 10056 h 10056"/>
              <a:gd name="connsiteX3" fmla="*/ 2 w 10001"/>
              <a:gd name="connsiteY3" fmla="*/ 10056 h 10056"/>
              <a:gd name="connsiteX4" fmla="*/ 1 w 10001"/>
              <a:gd name="connsiteY4" fmla="*/ 5052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56">
                <a:moveTo>
                  <a:pt x="1" y="5052"/>
                </a:moveTo>
                <a:lnTo>
                  <a:pt x="10000" y="0"/>
                </a:lnTo>
                <a:cubicBezTo>
                  <a:pt x="10006" y="3333"/>
                  <a:pt x="9994" y="6723"/>
                  <a:pt x="10000" y="10056"/>
                </a:cubicBezTo>
                <a:lnTo>
                  <a:pt x="2" y="10056"/>
                </a:lnTo>
                <a:cubicBezTo>
                  <a:pt x="-4" y="8388"/>
                  <a:pt x="7" y="6720"/>
                  <a:pt x="1" y="5052"/>
                </a:cubicBezTo>
                <a:close/>
              </a:path>
            </a:pathLst>
          </a:custGeom>
          <a:solidFill>
            <a:srgbClr val="B7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208" y="6395862"/>
            <a:ext cx="1553937" cy="32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8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CONTENT + SLIDE#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Manual Input 3"/>
          <p:cNvSpPr/>
          <p:nvPr userDrawn="1"/>
        </p:nvSpPr>
        <p:spPr>
          <a:xfrm>
            <a:off x="-9524" y="6248402"/>
            <a:ext cx="12202744" cy="60959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8"/>
              <a:gd name="connsiteY0" fmla="*/ 4460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0 w 10018"/>
              <a:gd name="connsiteY4" fmla="*/ 4460 h 10000"/>
              <a:gd name="connsiteX0" fmla="*/ 0 w 10018"/>
              <a:gd name="connsiteY0" fmla="*/ 5531 h 11071"/>
              <a:gd name="connsiteX1" fmla="*/ 10000 w 10018"/>
              <a:gd name="connsiteY1" fmla="*/ 0 h 11071"/>
              <a:gd name="connsiteX2" fmla="*/ 10018 w 10018"/>
              <a:gd name="connsiteY2" fmla="*/ 11071 h 11071"/>
              <a:gd name="connsiteX3" fmla="*/ 18 w 10018"/>
              <a:gd name="connsiteY3" fmla="*/ 11071 h 11071"/>
              <a:gd name="connsiteX4" fmla="*/ 0 w 10018"/>
              <a:gd name="connsiteY4" fmla="*/ 5531 h 11071"/>
              <a:gd name="connsiteX0" fmla="*/ 7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7 w 10002"/>
              <a:gd name="connsiteY4" fmla="*/ 5531 h 11071"/>
              <a:gd name="connsiteX0" fmla="*/ 13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13 w 10002"/>
              <a:gd name="connsiteY4" fmla="*/ 5531 h 11071"/>
              <a:gd name="connsiteX0" fmla="*/ 1 w 9990"/>
              <a:gd name="connsiteY0" fmla="*/ 5531 h 11071"/>
              <a:gd name="connsiteX1" fmla="*/ 9972 w 9990"/>
              <a:gd name="connsiteY1" fmla="*/ 0 h 11071"/>
              <a:gd name="connsiteX2" fmla="*/ 9990 w 9990"/>
              <a:gd name="connsiteY2" fmla="*/ 11071 h 11071"/>
              <a:gd name="connsiteX3" fmla="*/ 2 w 9990"/>
              <a:gd name="connsiteY3" fmla="*/ 11071 h 11071"/>
              <a:gd name="connsiteX4" fmla="*/ 1 w 9990"/>
              <a:gd name="connsiteY4" fmla="*/ 5531 h 11071"/>
              <a:gd name="connsiteX0" fmla="*/ 1 w 10000"/>
              <a:gd name="connsiteY0" fmla="*/ 4996 h 10000"/>
              <a:gd name="connsiteX1" fmla="*/ 9994 w 10000"/>
              <a:gd name="connsiteY1" fmla="*/ 0 h 10000"/>
              <a:gd name="connsiteX2" fmla="*/ 10000 w 10000"/>
              <a:gd name="connsiteY2" fmla="*/ 10000 h 10000"/>
              <a:gd name="connsiteX3" fmla="*/ 2 w 10000"/>
              <a:gd name="connsiteY3" fmla="*/ 10000 h 10000"/>
              <a:gd name="connsiteX4" fmla="*/ 1 w 10000"/>
              <a:gd name="connsiteY4" fmla="*/ 4996 h 10000"/>
              <a:gd name="connsiteX0" fmla="*/ 1 w 10001"/>
              <a:gd name="connsiteY0" fmla="*/ 5052 h 10056"/>
              <a:gd name="connsiteX1" fmla="*/ 10000 w 10001"/>
              <a:gd name="connsiteY1" fmla="*/ 0 h 10056"/>
              <a:gd name="connsiteX2" fmla="*/ 10000 w 10001"/>
              <a:gd name="connsiteY2" fmla="*/ 10056 h 10056"/>
              <a:gd name="connsiteX3" fmla="*/ 2 w 10001"/>
              <a:gd name="connsiteY3" fmla="*/ 10056 h 10056"/>
              <a:gd name="connsiteX4" fmla="*/ 1 w 10001"/>
              <a:gd name="connsiteY4" fmla="*/ 5052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56">
                <a:moveTo>
                  <a:pt x="1" y="5052"/>
                </a:moveTo>
                <a:lnTo>
                  <a:pt x="10000" y="0"/>
                </a:lnTo>
                <a:cubicBezTo>
                  <a:pt x="10006" y="3333"/>
                  <a:pt x="9994" y="6723"/>
                  <a:pt x="10000" y="10056"/>
                </a:cubicBezTo>
                <a:lnTo>
                  <a:pt x="2" y="10056"/>
                </a:lnTo>
                <a:cubicBezTo>
                  <a:pt x="-4" y="8388"/>
                  <a:pt x="7" y="6720"/>
                  <a:pt x="1" y="5052"/>
                </a:cubicBezTo>
                <a:close/>
              </a:path>
            </a:pathLst>
          </a:custGeom>
          <a:solidFill>
            <a:srgbClr val="B7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Rectangle 6"/>
          <p:cNvSpPr/>
          <p:nvPr userDrawn="1"/>
        </p:nvSpPr>
        <p:spPr>
          <a:xfrm>
            <a:off x="0" y="3"/>
            <a:ext cx="12192000" cy="1610372"/>
          </a:xfrm>
          <a:prstGeom prst="rect">
            <a:avLst/>
          </a:prstGeom>
          <a:solidFill>
            <a:srgbClr val="345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bg1">
                  <a:lumMod val="95000"/>
                </a:schemeClr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42901" y="365126"/>
            <a:ext cx="11010900" cy="1139825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ts val="4000"/>
              </a:lnSpc>
              <a:defRPr lang="en-US" sz="4000" b="1" kern="1200" cap="none" baseline="0" dirty="0" smtClean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This Master Has Slide #S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0" hasCustomPrompt="1"/>
          </p:nvPr>
        </p:nvSpPr>
        <p:spPr>
          <a:xfrm>
            <a:off x="342901" y="1738284"/>
            <a:ext cx="11010900" cy="4948268"/>
          </a:xfrm>
        </p:spPr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2pPr>
            <a:lvl3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3pPr>
            <a:lvl4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4pPr>
            <a:lvl5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 dirty="0" smtClean="0"/>
              <a:t>Click to edit slide 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208" y="6395862"/>
            <a:ext cx="1553937" cy="320798"/>
          </a:xfrm>
          <a:prstGeom prst="rect">
            <a:avLst/>
          </a:prstGeom>
        </p:spPr>
      </p:pic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27432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 smtClean="0"/>
              <a:t>Slide </a:t>
            </a:r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288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PAC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45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bg1">
                  <a:lumMod val="95000"/>
                </a:schemeClr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347472" y="2289175"/>
            <a:ext cx="11049871" cy="3082925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ts val="4800"/>
              </a:lnSpc>
              <a:defRPr sz="4800" b="1" cap="none" baseline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 smtClean="0"/>
              <a:t>Spacer Slide For A New Section Of Your Presentation</a:t>
            </a:r>
            <a:endParaRPr lang="en-US" dirty="0"/>
          </a:p>
        </p:txBody>
      </p:sp>
      <p:sp>
        <p:nvSpPr>
          <p:cNvPr id="7" name="Flowchart: Manual Input 3"/>
          <p:cNvSpPr/>
          <p:nvPr userDrawn="1"/>
        </p:nvSpPr>
        <p:spPr>
          <a:xfrm>
            <a:off x="-9524" y="6248402"/>
            <a:ext cx="12202744" cy="60959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8"/>
              <a:gd name="connsiteY0" fmla="*/ 4460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0 w 10018"/>
              <a:gd name="connsiteY4" fmla="*/ 4460 h 10000"/>
              <a:gd name="connsiteX0" fmla="*/ 0 w 10018"/>
              <a:gd name="connsiteY0" fmla="*/ 5531 h 11071"/>
              <a:gd name="connsiteX1" fmla="*/ 10000 w 10018"/>
              <a:gd name="connsiteY1" fmla="*/ 0 h 11071"/>
              <a:gd name="connsiteX2" fmla="*/ 10018 w 10018"/>
              <a:gd name="connsiteY2" fmla="*/ 11071 h 11071"/>
              <a:gd name="connsiteX3" fmla="*/ 18 w 10018"/>
              <a:gd name="connsiteY3" fmla="*/ 11071 h 11071"/>
              <a:gd name="connsiteX4" fmla="*/ 0 w 10018"/>
              <a:gd name="connsiteY4" fmla="*/ 5531 h 11071"/>
              <a:gd name="connsiteX0" fmla="*/ 7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7 w 10002"/>
              <a:gd name="connsiteY4" fmla="*/ 5531 h 11071"/>
              <a:gd name="connsiteX0" fmla="*/ 13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13 w 10002"/>
              <a:gd name="connsiteY4" fmla="*/ 5531 h 11071"/>
              <a:gd name="connsiteX0" fmla="*/ 1 w 9990"/>
              <a:gd name="connsiteY0" fmla="*/ 5531 h 11071"/>
              <a:gd name="connsiteX1" fmla="*/ 9972 w 9990"/>
              <a:gd name="connsiteY1" fmla="*/ 0 h 11071"/>
              <a:gd name="connsiteX2" fmla="*/ 9990 w 9990"/>
              <a:gd name="connsiteY2" fmla="*/ 11071 h 11071"/>
              <a:gd name="connsiteX3" fmla="*/ 2 w 9990"/>
              <a:gd name="connsiteY3" fmla="*/ 11071 h 11071"/>
              <a:gd name="connsiteX4" fmla="*/ 1 w 9990"/>
              <a:gd name="connsiteY4" fmla="*/ 5531 h 11071"/>
              <a:gd name="connsiteX0" fmla="*/ 1 w 10000"/>
              <a:gd name="connsiteY0" fmla="*/ 4996 h 10000"/>
              <a:gd name="connsiteX1" fmla="*/ 9994 w 10000"/>
              <a:gd name="connsiteY1" fmla="*/ 0 h 10000"/>
              <a:gd name="connsiteX2" fmla="*/ 10000 w 10000"/>
              <a:gd name="connsiteY2" fmla="*/ 10000 h 10000"/>
              <a:gd name="connsiteX3" fmla="*/ 2 w 10000"/>
              <a:gd name="connsiteY3" fmla="*/ 10000 h 10000"/>
              <a:gd name="connsiteX4" fmla="*/ 1 w 10000"/>
              <a:gd name="connsiteY4" fmla="*/ 4996 h 10000"/>
              <a:gd name="connsiteX0" fmla="*/ 1 w 10001"/>
              <a:gd name="connsiteY0" fmla="*/ 5052 h 10056"/>
              <a:gd name="connsiteX1" fmla="*/ 10000 w 10001"/>
              <a:gd name="connsiteY1" fmla="*/ 0 h 10056"/>
              <a:gd name="connsiteX2" fmla="*/ 10000 w 10001"/>
              <a:gd name="connsiteY2" fmla="*/ 10056 h 10056"/>
              <a:gd name="connsiteX3" fmla="*/ 2 w 10001"/>
              <a:gd name="connsiteY3" fmla="*/ 10056 h 10056"/>
              <a:gd name="connsiteX4" fmla="*/ 1 w 10001"/>
              <a:gd name="connsiteY4" fmla="*/ 5052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56">
                <a:moveTo>
                  <a:pt x="1" y="5052"/>
                </a:moveTo>
                <a:lnTo>
                  <a:pt x="10000" y="0"/>
                </a:lnTo>
                <a:cubicBezTo>
                  <a:pt x="10006" y="3333"/>
                  <a:pt x="9994" y="6723"/>
                  <a:pt x="10000" y="10056"/>
                </a:cubicBezTo>
                <a:lnTo>
                  <a:pt x="2" y="10056"/>
                </a:lnTo>
                <a:cubicBezTo>
                  <a:pt x="-4" y="8388"/>
                  <a:pt x="7" y="6720"/>
                  <a:pt x="1" y="5052"/>
                </a:cubicBezTo>
                <a:close/>
              </a:path>
            </a:pathLst>
          </a:custGeom>
          <a:solidFill>
            <a:srgbClr val="B7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208" y="6395862"/>
            <a:ext cx="1553937" cy="32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036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CONTENT +3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"/>
            <a:ext cx="12192000" cy="1602726"/>
          </a:xfrm>
          <a:prstGeom prst="rect">
            <a:avLst/>
          </a:prstGeom>
          <a:solidFill>
            <a:srgbClr val="345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bg1">
                  <a:lumMod val="95000"/>
                </a:schemeClr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1" y="365126"/>
            <a:ext cx="11010900" cy="1139825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ts val="4000"/>
              </a:lnSpc>
              <a:defRPr sz="4000" b="1" cap="none" baseline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 smtClean="0"/>
              <a:t>Click To Edit Slide TITLE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 hasCustomPrompt="1"/>
          </p:nvPr>
        </p:nvSpPr>
        <p:spPr>
          <a:xfrm>
            <a:off x="342901" y="1730638"/>
            <a:ext cx="9514690" cy="4955914"/>
          </a:xfrm>
        </p:spPr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2pPr>
            <a:lvl3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3pPr>
            <a:lvl4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4pPr>
            <a:lvl5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 dirty="0" smtClean="0"/>
              <a:t>Click to edit slide 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Flowchart: Manual Input 3"/>
          <p:cNvSpPr/>
          <p:nvPr userDrawn="1"/>
        </p:nvSpPr>
        <p:spPr>
          <a:xfrm>
            <a:off x="-9524" y="6248402"/>
            <a:ext cx="12202744" cy="60959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8"/>
              <a:gd name="connsiteY0" fmla="*/ 4460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0 w 10018"/>
              <a:gd name="connsiteY4" fmla="*/ 4460 h 10000"/>
              <a:gd name="connsiteX0" fmla="*/ 0 w 10018"/>
              <a:gd name="connsiteY0" fmla="*/ 5531 h 11071"/>
              <a:gd name="connsiteX1" fmla="*/ 10000 w 10018"/>
              <a:gd name="connsiteY1" fmla="*/ 0 h 11071"/>
              <a:gd name="connsiteX2" fmla="*/ 10018 w 10018"/>
              <a:gd name="connsiteY2" fmla="*/ 11071 h 11071"/>
              <a:gd name="connsiteX3" fmla="*/ 18 w 10018"/>
              <a:gd name="connsiteY3" fmla="*/ 11071 h 11071"/>
              <a:gd name="connsiteX4" fmla="*/ 0 w 10018"/>
              <a:gd name="connsiteY4" fmla="*/ 5531 h 11071"/>
              <a:gd name="connsiteX0" fmla="*/ 7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7 w 10002"/>
              <a:gd name="connsiteY4" fmla="*/ 5531 h 11071"/>
              <a:gd name="connsiteX0" fmla="*/ 13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13 w 10002"/>
              <a:gd name="connsiteY4" fmla="*/ 5531 h 11071"/>
              <a:gd name="connsiteX0" fmla="*/ 1 w 9990"/>
              <a:gd name="connsiteY0" fmla="*/ 5531 h 11071"/>
              <a:gd name="connsiteX1" fmla="*/ 9972 w 9990"/>
              <a:gd name="connsiteY1" fmla="*/ 0 h 11071"/>
              <a:gd name="connsiteX2" fmla="*/ 9990 w 9990"/>
              <a:gd name="connsiteY2" fmla="*/ 11071 h 11071"/>
              <a:gd name="connsiteX3" fmla="*/ 2 w 9990"/>
              <a:gd name="connsiteY3" fmla="*/ 11071 h 11071"/>
              <a:gd name="connsiteX4" fmla="*/ 1 w 9990"/>
              <a:gd name="connsiteY4" fmla="*/ 5531 h 11071"/>
              <a:gd name="connsiteX0" fmla="*/ 1 w 10000"/>
              <a:gd name="connsiteY0" fmla="*/ 4996 h 10000"/>
              <a:gd name="connsiteX1" fmla="*/ 9994 w 10000"/>
              <a:gd name="connsiteY1" fmla="*/ 0 h 10000"/>
              <a:gd name="connsiteX2" fmla="*/ 10000 w 10000"/>
              <a:gd name="connsiteY2" fmla="*/ 10000 h 10000"/>
              <a:gd name="connsiteX3" fmla="*/ 2 w 10000"/>
              <a:gd name="connsiteY3" fmla="*/ 10000 h 10000"/>
              <a:gd name="connsiteX4" fmla="*/ 1 w 10000"/>
              <a:gd name="connsiteY4" fmla="*/ 4996 h 10000"/>
              <a:gd name="connsiteX0" fmla="*/ 1 w 10001"/>
              <a:gd name="connsiteY0" fmla="*/ 5052 h 10056"/>
              <a:gd name="connsiteX1" fmla="*/ 10000 w 10001"/>
              <a:gd name="connsiteY1" fmla="*/ 0 h 10056"/>
              <a:gd name="connsiteX2" fmla="*/ 10000 w 10001"/>
              <a:gd name="connsiteY2" fmla="*/ 10056 h 10056"/>
              <a:gd name="connsiteX3" fmla="*/ 2 w 10001"/>
              <a:gd name="connsiteY3" fmla="*/ 10056 h 10056"/>
              <a:gd name="connsiteX4" fmla="*/ 1 w 10001"/>
              <a:gd name="connsiteY4" fmla="*/ 5052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56">
                <a:moveTo>
                  <a:pt x="1" y="5052"/>
                </a:moveTo>
                <a:lnTo>
                  <a:pt x="10000" y="0"/>
                </a:lnTo>
                <a:cubicBezTo>
                  <a:pt x="10006" y="3333"/>
                  <a:pt x="9994" y="6723"/>
                  <a:pt x="10000" y="10056"/>
                </a:cubicBezTo>
                <a:lnTo>
                  <a:pt x="2" y="10056"/>
                </a:lnTo>
                <a:cubicBezTo>
                  <a:pt x="-4" y="8388"/>
                  <a:pt x="7" y="6720"/>
                  <a:pt x="1" y="5052"/>
                </a:cubicBezTo>
                <a:close/>
              </a:path>
            </a:pathLst>
          </a:custGeom>
          <a:solidFill>
            <a:srgbClr val="B7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 userDrawn="1"/>
        </p:nvSpPr>
        <p:spPr>
          <a:xfrm>
            <a:off x="10058401" y="839162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9857591" y="1071302"/>
            <a:ext cx="2138979" cy="1318668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Crop image to circle 1.9” diam.</a:t>
            </a:r>
          </a:p>
        </p:txBody>
      </p:sp>
      <p:sp>
        <p:nvSpPr>
          <p:cNvPr id="13" name="Oval 12"/>
          <p:cNvSpPr/>
          <p:nvPr userDrawn="1"/>
        </p:nvSpPr>
        <p:spPr>
          <a:xfrm>
            <a:off x="10058401" y="2673992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 userDrawn="1"/>
        </p:nvSpPr>
        <p:spPr>
          <a:xfrm>
            <a:off x="10058401" y="4511043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208" y="6395862"/>
            <a:ext cx="1553937" cy="32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51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CONTENT +1HUG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"/>
            <a:ext cx="12192000" cy="1602726"/>
          </a:xfrm>
          <a:prstGeom prst="rect">
            <a:avLst/>
          </a:prstGeom>
          <a:solidFill>
            <a:srgbClr val="345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bg1">
                  <a:lumMod val="95000"/>
                </a:schemeClr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1" y="365126"/>
            <a:ext cx="10186307" cy="1139825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ts val="4400"/>
              </a:lnSpc>
              <a:defRPr sz="4000" b="1" cap="none" baseline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 smtClean="0"/>
              <a:t>Click To Edit Slide TITLE | CONTENT + BIG IMAGE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 hasCustomPrompt="1"/>
          </p:nvPr>
        </p:nvSpPr>
        <p:spPr>
          <a:xfrm>
            <a:off x="342901" y="1730638"/>
            <a:ext cx="4952999" cy="4955914"/>
          </a:xfrm>
        </p:spPr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2pPr>
            <a:lvl3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3pPr>
            <a:lvl4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4pPr>
            <a:lvl5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 dirty="0" smtClean="0"/>
              <a:t>Click to edit slide 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Flowchart: Manual Input 3"/>
          <p:cNvSpPr/>
          <p:nvPr userDrawn="1"/>
        </p:nvSpPr>
        <p:spPr>
          <a:xfrm>
            <a:off x="-9524" y="6248402"/>
            <a:ext cx="12202744" cy="60959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8"/>
              <a:gd name="connsiteY0" fmla="*/ 4460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0 w 10018"/>
              <a:gd name="connsiteY4" fmla="*/ 4460 h 10000"/>
              <a:gd name="connsiteX0" fmla="*/ 0 w 10018"/>
              <a:gd name="connsiteY0" fmla="*/ 5531 h 11071"/>
              <a:gd name="connsiteX1" fmla="*/ 10000 w 10018"/>
              <a:gd name="connsiteY1" fmla="*/ 0 h 11071"/>
              <a:gd name="connsiteX2" fmla="*/ 10018 w 10018"/>
              <a:gd name="connsiteY2" fmla="*/ 11071 h 11071"/>
              <a:gd name="connsiteX3" fmla="*/ 18 w 10018"/>
              <a:gd name="connsiteY3" fmla="*/ 11071 h 11071"/>
              <a:gd name="connsiteX4" fmla="*/ 0 w 10018"/>
              <a:gd name="connsiteY4" fmla="*/ 5531 h 11071"/>
              <a:gd name="connsiteX0" fmla="*/ 7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7 w 10002"/>
              <a:gd name="connsiteY4" fmla="*/ 5531 h 11071"/>
              <a:gd name="connsiteX0" fmla="*/ 13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13 w 10002"/>
              <a:gd name="connsiteY4" fmla="*/ 5531 h 11071"/>
              <a:gd name="connsiteX0" fmla="*/ 1 w 9990"/>
              <a:gd name="connsiteY0" fmla="*/ 5531 h 11071"/>
              <a:gd name="connsiteX1" fmla="*/ 9972 w 9990"/>
              <a:gd name="connsiteY1" fmla="*/ 0 h 11071"/>
              <a:gd name="connsiteX2" fmla="*/ 9990 w 9990"/>
              <a:gd name="connsiteY2" fmla="*/ 11071 h 11071"/>
              <a:gd name="connsiteX3" fmla="*/ 2 w 9990"/>
              <a:gd name="connsiteY3" fmla="*/ 11071 h 11071"/>
              <a:gd name="connsiteX4" fmla="*/ 1 w 9990"/>
              <a:gd name="connsiteY4" fmla="*/ 5531 h 11071"/>
              <a:gd name="connsiteX0" fmla="*/ 1 w 10000"/>
              <a:gd name="connsiteY0" fmla="*/ 4996 h 10000"/>
              <a:gd name="connsiteX1" fmla="*/ 9994 w 10000"/>
              <a:gd name="connsiteY1" fmla="*/ 0 h 10000"/>
              <a:gd name="connsiteX2" fmla="*/ 10000 w 10000"/>
              <a:gd name="connsiteY2" fmla="*/ 10000 h 10000"/>
              <a:gd name="connsiteX3" fmla="*/ 2 w 10000"/>
              <a:gd name="connsiteY3" fmla="*/ 10000 h 10000"/>
              <a:gd name="connsiteX4" fmla="*/ 1 w 10000"/>
              <a:gd name="connsiteY4" fmla="*/ 4996 h 10000"/>
              <a:gd name="connsiteX0" fmla="*/ 1 w 10001"/>
              <a:gd name="connsiteY0" fmla="*/ 5052 h 10056"/>
              <a:gd name="connsiteX1" fmla="*/ 10000 w 10001"/>
              <a:gd name="connsiteY1" fmla="*/ 0 h 10056"/>
              <a:gd name="connsiteX2" fmla="*/ 10000 w 10001"/>
              <a:gd name="connsiteY2" fmla="*/ 10056 h 10056"/>
              <a:gd name="connsiteX3" fmla="*/ 2 w 10001"/>
              <a:gd name="connsiteY3" fmla="*/ 10056 h 10056"/>
              <a:gd name="connsiteX4" fmla="*/ 1 w 10001"/>
              <a:gd name="connsiteY4" fmla="*/ 5052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56">
                <a:moveTo>
                  <a:pt x="1" y="5052"/>
                </a:moveTo>
                <a:lnTo>
                  <a:pt x="10000" y="0"/>
                </a:lnTo>
                <a:cubicBezTo>
                  <a:pt x="10006" y="3333"/>
                  <a:pt x="9994" y="6723"/>
                  <a:pt x="10000" y="10056"/>
                </a:cubicBezTo>
                <a:lnTo>
                  <a:pt x="2" y="10056"/>
                </a:lnTo>
                <a:cubicBezTo>
                  <a:pt x="-4" y="8388"/>
                  <a:pt x="7" y="6720"/>
                  <a:pt x="1" y="5052"/>
                </a:cubicBezTo>
                <a:close/>
              </a:path>
            </a:pathLst>
          </a:custGeom>
          <a:solidFill>
            <a:srgbClr val="B7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 userDrawn="1"/>
        </p:nvSpPr>
        <p:spPr>
          <a:xfrm>
            <a:off x="6248399" y="953462"/>
            <a:ext cx="5760720" cy="576072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7775988" y="2461543"/>
            <a:ext cx="2978298" cy="2206753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Crop image to circle 6.3” diam.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208" y="6395862"/>
            <a:ext cx="1553937" cy="32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180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HU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"/>
            <a:ext cx="12192000" cy="1602726"/>
          </a:xfrm>
          <a:prstGeom prst="rect">
            <a:avLst/>
          </a:prstGeom>
          <a:solidFill>
            <a:srgbClr val="345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bg1">
                  <a:lumMod val="95000"/>
                </a:schemeClr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1" y="365126"/>
            <a:ext cx="6438899" cy="1139825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ts val="4400"/>
              </a:lnSpc>
              <a:defRPr sz="4000" b="1" cap="all" baseline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 smtClean="0"/>
              <a:t>DON’T USE A TITLE W/GIANT IMAGE</a:t>
            </a:r>
            <a:endParaRPr lang="en-US" dirty="0"/>
          </a:p>
        </p:txBody>
      </p:sp>
      <p:sp>
        <p:nvSpPr>
          <p:cNvPr id="9" name="Flowchart: Manual Input 3"/>
          <p:cNvSpPr/>
          <p:nvPr userDrawn="1"/>
        </p:nvSpPr>
        <p:spPr>
          <a:xfrm>
            <a:off x="-9524" y="6248402"/>
            <a:ext cx="12202744" cy="60959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8"/>
              <a:gd name="connsiteY0" fmla="*/ 4460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0 w 10018"/>
              <a:gd name="connsiteY4" fmla="*/ 4460 h 10000"/>
              <a:gd name="connsiteX0" fmla="*/ 0 w 10018"/>
              <a:gd name="connsiteY0" fmla="*/ 5531 h 11071"/>
              <a:gd name="connsiteX1" fmla="*/ 10000 w 10018"/>
              <a:gd name="connsiteY1" fmla="*/ 0 h 11071"/>
              <a:gd name="connsiteX2" fmla="*/ 10018 w 10018"/>
              <a:gd name="connsiteY2" fmla="*/ 11071 h 11071"/>
              <a:gd name="connsiteX3" fmla="*/ 18 w 10018"/>
              <a:gd name="connsiteY3" fmla="*/ 11071 h 11071"/>
              <a:gd name="connsiteX4" fmla="*/ 0 w 10018"/>
              <a:gd name="connsiteY4" fmla="*/ 5531 h 11071"/>
              <a:gd name="connsiteX0" fmla="*/ 7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7 w 10002"/>
              <a:gd name="connsiteY4" fmla="*/ 5531 h 11071"/>
              <a:gd name="connsiteX0" fmla="*/ 13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13 w 10002"/>
              <a:gd name="connsiteY4" fmla="*/ 5531 h 11071"/>
              <a:gd name="connsiteX0" fmla="*/ 1 w 9990"/>
              <a:gd name="connsiteY0" fmla="*/ 5531 h 11071"/>
              <a:gd name="connsiteX1" fmla="*/ 9972 w 9990"/>
              <a:gd name="connsiteY1" fmla="*/ 0 h 11071"/>
              <a:gd name="connsiteX2" fmla="*/ 9990 w 9990"/>
              <a:gd name="connsiteY2" fmla="*/ 11071 h 11071"/>
              <a:gd name="connsiteX3" fmla="*/ 2 w 9990"/>
              <a:gd name="connsiteY3" fmla="*/ 11071 h 11071"/>
              <a:gd name="connsiteX4" fmla="*/ 1 w 9990"/>
              <a:gd name="connsiteY4" fmla="*/ 5531 h 11071"/>
              <a:gd name="connsiteX0" fmla="*/ 1 w 10000"/>
              <a:gd name="connsiteY0" fmla="*/ 4996 h 10000"/>
              <a:gd name="connsiteX1" fmla="*/ 9994 w 10000"/>
              <a:gd name="connsiteY1" fmla="*/ 0 h 10000"/>
              <a:gd name="connsiteX2" fmla="*/ 10000 w 10000"/>
              <a:gd name="connsiteY2" fmla="*/ 10000 h 10000"/>
              <a:gd name="connsiteX3" fmla="*/ 2 w 10000"/>
              <a:gd name="connsiteY3" fmla="*/ 10000 h 10000"/>
              <a:gd name="connsiteX4" fmla="*/ 1 w 10000"/>
              <a:gd name="connsiteY4" fmla="*/ 4996 h 10000"/>
              <a:gd name="connsiteX0" fmla="*/ 1 w 10001"/>
              <a:gd name="connsiteY0" fmla="*/ 5052 h 10056"/>
              <a:gd name="connsiteX1" fmla="*/ 10000 w 10001"/>
              <a:gd name="connsiteY1" fmla="*/ 0 h 10056"/>
              <a:gd name="connsiteX2" fmla="*/ 10000 w 10001"/>
              <a:gd name="connsiteY2" fmla="*/ 10056 h 10056"/>
              <a:gd name="connsiteX3" fmla="*/ 2 w 10001"/>
              <a:gd name="connsiteY3" fmla="*/ 10056 h 10056"/>
              <a:gd name="connsiteX4" fmla="*/ 1 w 10001"/>
              <a:gd name="connsiteY4" fmla="*/ 5052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56">
                <a:moveTo>
                  <a:pt x="1" y="5052"/>
                </a:moveTo>
                <a:lnTo>
                  <a:pt x="10000" y="0"/>
                </a:lnTo>
                <a:cubicBezTo>
                  <a:pt x="10006" y="3333"/>
                  <a:pt x="9994" y="6723"/>
                  <a:pt x="10000" y="10056"/>
                </a:cubicBezTo>
                <a:lnTo>
                  <a:pt x="2" y="10056"/>
                </a:lnTo>
                <a:cubicBezTo>
                  <a:pt x="-4" y="8388"/>
                  <a:pt x="7" y="6720"/>
                  <a:pt x="1" y="5052"/>
                </a:cubicBezTo>
                <a:close/>
              </a:path>
            </a:pathLst>
          </a:custGeom>
          <a:solidFill>
            <a:srgbClr val="B7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 userDrawn="1"/>
        </p:nvSpPr>
        <p:spPr>
          <a:xfrm>
            <a:off x="5238749" y="3"/>
            <a:ext cx="6858000" cy="685799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7775988" y="2461543"/>
            <a:ext cx="2978298" cy="2206753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Crop image to circle 7.5” diam.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208" y="6395862"/>
            <a:ext cx="1553937" cy="32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40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HU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"/>
            <a:ext cx="12192000" cy="1602726"/>
          </a:xfrm>
          <a:prstGeom prst="rect">
            <a:avLst/>
          </a:prstGeom>
          <a:solidFill>
            <a:srgbClr val="345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bg1">
                  <a:lumMod val="95000"/>
                </a:schemeClr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901" y="365126"/>
            <a:ext cx="11277599" cy="1139825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ts val="4400"/>
              </a:lnSpc>
              <a:defRPr sz="4000" b="1" cap="none" baseline="0">
                <a:solidFill>
                  <a:schemeClr val="bg1">
                    <a:lumMod val="9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 smtClean="0"/>
              <a:t>Blank | Add Your Own Content</a:t>
            </a:r>
            <a:endParaRPr lang="en-US" dirty="0"/>
          </a:p>
        </p:txBody>
      </p:sp>
      <p:sp>
        <p:nvSpPr>
          <p:cNvPr id="9" name="Flowchart: Manual Input 3"/>
          <p:cNvSpPr/>
          <p:nvPr userDrawn="1"/>
        </p:nvSpPr>
        <p:spPr>
          <a:xfrm>
            <a:off x="-9524" y="6248402"/>
            <a:ext cx="12202744" cy="60959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8"/>
              <a:gd name="connsiteY0" fmla="*/ 4460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0 w 10018"/>
              <a:gd name="connsiteY4" fmla="*/ 4460 h 10000"/>
              <a:gd name="connsiteX0" fmla="*/ 0 w 10018"/>
              <a:gd name="connsiteY0" fmla="*/ 5531 h 11071"/>
              <a:gd name="connsiteX1" fmla="*/ 10000 w 10018"/>
              <a:gd name="connsiteY1" fmla="*/ 0 h 11071"/>
              <a:gd name="connsiteX2" fmla="*/ 10018 w 10018"/>
              <a:gd name="connsiteY2" fmla="*/ 11071 h 11071"/>
              <a:gd name="connsiteX3" fmla="*/ 18 w 10018"/>
              <a:gd name="connsiteY3" fmla="*/ 11071 h 11071"/>
              <a:gd name="connsiteX4" fmla="*/ 0 w 10018"/>
              <a:gd name="connsiteY4" fmla="*/ 5531 h 11071"/>
              <a:gd name="connsiteX0" fmla="*/ 7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7 w 10002"/>
              <a:gd name="connsiteY4" fmla="*/ 5531 h 11071"/>
              <a:gd name="connsiteX0" fmla="*/ 13 w 10002"/>
              <a:gd name="connsiteY0" fmla="*/ 5531 h 11071"/>
              <a:gd name="connsiteX1" fmla="*/ 9984 w 10002"/>
              <a:gd name="connsiteY1" fmla="*/ 0 h 11071"/>
              <a:gd name="connsiteX2" fmla="*/ 10002 w 10002"/>
              <a:gd name="connsiteY2" fmla="*/ 11071 h 11071"/>
              <a:gd name="connsiteX3" fmla="*/ 2 w 10002"/>
              <a:gd name="connsiteY3" fmla="*/ 11071 h 11071"/>
              <a:gd name="connsiteX4" fmla="*/ 13 w 10002"/>
              <a:gd name="connsiteY4" fmla="*/ 5531 h 11071"/>
              <a:gd name="connsiteX0" fmla="*/ 1 w 9990"/>
              <a:gd name="connsiteY0" fmla="*/ 5531 h 11071"/>
              <a:gd name="connsiteX1" fmla="*/ 9972 w 9990"/>
              <a:gd name="connsiteY1" fmla="*/ 0 h 11071"/>
              <a:gd name="connsiteX2" fmla="*/ 9990 w 9990"/>
              <a:gd name="connsiteY2" fmla="*/ 11071 h 11071"/>
              <a:gd name="connsiteX3" fmla="*/ 2 w 9990"/>
              <a:gd name="connsiteY3" fmla="*/ 11071 h 11071"/>
              <a:gd name="connsiteX4" fmla="*/ 1 w 9990"/>
              <a:gd name="connsiteY4" fmla="*/ 5531 h 11071"/>
              <a:gd name="connsiteX0" fmla="*/ 1 w 10000"/>
              <a:gd name="connsiteY0" fmla="*/ 4996 h 10000"/>
              <a:gd name="connsiteX1" fmla="*/ 9994 w 10000"/>
              <a:gd name="connsiteY1" fmla="*/ 0 h 10000"/>
              <a:gd name="connsiteX2" fmla="*/ 10000 w 10000"/>
              <a:gd name="connsiteY2" fmla="*/ 10000 h 10000"/>
              <a:gd name="connsiteX3" fmla="*/ 2 w 10000"/>
              <a:gd name="connsiteY3" fmla="*/ 10000 h 10000"/>
              <a:gd name="connsiteX4" fmla="*/ 1 w 10000"/>
              <a:gd name="connsiteY4" fmla="*/ 4996 h 10000"/>
              <a:gd name="connsiteX0" fmla="*/ 1 w 10001"/>
              <a:gd name="connsiteY0" fmla="*/ 5052 h 10056"/>
              <a:gd name="connsiteX1" fmla="*/ 10000 w 10001"/>
              <a:gd name="connsiteY1" fmla="*/ 0 h 10056"/>
              <a:gd name="connsiteX2" fmla="*/ 10000 w 10001"/>
              <a:gd name="connsiteY2" fmla="*/ 10056 h 10056"/>
              <a:gd name="connsiteX3" fmla="*/ 2 w 10001"/>
              <a:gd name="connsiteY3" fmla="*/ 10056 h 10056"/>
              <a:gd name="connsiteX4" fmla="*/ 1 w 10001"/>
              <a:gd name="connsiteY4" fmla="*/ 5052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56">
                <a:moveTo>
                  <a:pt x="1" y="5052"/>
                </a:moveTo>
                <a:lnTo>
                  <a:pt x="10000" y="0"/>
                </a:lnTo>
                <a:cubicBezTo>
                  <a:pt x="10006" y="3333"/>
                  <a:pt x="9994" y="6723"/>
                  <a:pt x="10000" y="10056"/>
                </a:cubicBezTo>
                <a:lnTo>
                  <a:pt x="2" y="10056"/>
                </a:lnTo>
                <a:cubicBezTo>
                  <a:pt x="-4" y="8388"/>
                  <a:pt x="7" y="6720"/>
                  <a:pt x="1" y="5052"/>
                </a:cubicBezTo>
                <a:close/>
              </a:path>
            </a:pathLst>
          </a:custGeom>
          <a:solidFill>
            <a:srgbClr val="B7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208" y="6395862"/>
            <a:ext cx="1553937" cy="32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02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5473" y="63118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fld id="{0AB40DA4-FA10-48ED-9ACF-0ECC4D4604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46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ts val="4400"/>
        </a:lnSpc>
        <a:spcBef>
          <a:spcPct val="0"/>
        </a:spcBef>
        <a:buNone/>
        <a:defRPr sz="4800" b="1" kern="1200">
          <a:solidFill>
            <a:schemeClr val="bg1">
              <a:lumMod val="95000"/>
            </a:schemeClr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Gill Sans MT" panose="020B0502020104020203" pitchFamily="34" charset="0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Gill Sans MT" panose="020B0502020104020203" pitchFamily="34" charset="0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Gill Sans MT" panose="020B0502020104020203" pitchFamily="34" charset="0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Gill Sans MT" panose="020B0502020104020203" pitchFamily="34" charset="0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Gill Sans MT" panose="020B0502020104020203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37892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F6B570EC-99B7-4553-808E-11EFC31CF7DC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37892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Parallelogram 8"/>
          <p:cNvSpPr/>
          <p:nvPr/>
        </p:nvSpPr>
        <p:spPr>
          <a:xfrm>
            <a:off x="446534" y="437653"/>
            <a:ext cx="3525698" cy="154910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Parallelogram 9"/>
          <p:cNvSpPr/>
          <p:nvPr/>
        </p:nvSpPr>
        <p:spPr>
          <a:xfrm>
            <a:off x="8042147" y="437653"/>
            <a:ext cx="3703320" cy="155957"/>
          </a:xfrm>
          <a:prstGeom prst="parallelogram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Parallelogram 10"/>
          <p:cNvSpPr/>
          <p:nvPr/>
        </p:nvSpPr>
        <p:spPr>
          <a:xfrm>
            <a:off x="4155529" y="437653"/>
            <a:ext cx="3703320" cy="154910"/>
          </a:xfrm>
          <a:prstGeom prst="parallelogram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37" y="6047794"/>
            <a:ext cx="1745176" cy="69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0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i="0" u="none" kern="1200" cap="all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4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ansit.dot.gov/research-innovation/transit-bus-automation-market-assessment-report-0144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hyperlink" Target="https://www.transit.dot.gov/research-innovation/summary-transit-bus-automation-market-assessment-report-014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Automated Transit Bus Market Assessment Briefing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26809" y="2869248"/>
            <a:ext cx="7397750" cy="1896114"/>
          </a:xfrm>
        </p:spPr>
        <p:txBody>
          <a:bodyPr>
            <a:normAutofit/>
          </a:bodyPr>
          <a:lstStyle/>
          <a:p>
            <a:r>
              <a:rPr lang="en-US" dirty="0" smtClean="0"/>
              <a:t>Joshua Cregger</a:t>
            </a:r>
          </a:p>
          <a:p>
            <a:r>
              <a:rPr lang="en-US" dirty="0" smtClean="0"/>
              <a:t>USDOT Volpe Center</a:t>
            </a:r>
          </a:p>
          <a:p>
            <a:endParaRPr lang="en-US" dirty="0"/>
          </a:p>
          <a:p>
            <a:r>
              <a:rPr lang="en-US" dirty="0" smtClean="0"/>
              <a:t>November 7, 2019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7624559" y="1508759"/>
            <a:ext cx="4114800" cy="41148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832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Findings: Industry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42901" y="1790012"/>
            <a:ext cx="11492096" cy="4641587"/>
          </a:xfrm>
        </p:spPr>
        <p:txBody>
          <a:bodyPr>
            <a:noAutofit/>
          </a:bodyPr>
          <a:lstStyle/>
          <a:p>
            <a:r>
              <a:rPr lang="en-US" dirty="0"/>
              <a:t>Technology Roadmaps</a:t>
            </a:r>
          </a:p>
          <a:p>
            <a:pPr lvl="1"/>
            <a:r>
              <a:rPr lang="en-US" dirty="0" smtClean="0"/>
              <a:t>High-level </a:t>
            </a:r>
            <a:endParaRPr lang="en-US" dirty="0"/>
          </a:p>
          <a:p>
            <a:pPr lvl="1"/>
            <a:r>
              <a:rPr lang="en-US" dirty="0" smtClean="0"/>
              <a:t>Internal </a:t>
            </a:r>
          </a:p>
          <a:p>
            <a:pPr lvl="1"/>
            <a:r>
              <a:rPr lang="en-US" dirty="0" smtClean="0"/>
              <a:t>Uncertain </a:t>
            </a:r>
          </a:p>
          <a:p>
            <a:pPr lvl="0"/>
            <a:r>
              <a:rPr lang="en-US" dirty="0"/>
              <a:t>Supplier </a:t>
            </a:r>
            <a:r>
              <a:rPr lang="en-US" dirty="0" smtClean="0"/>
              <a:t>Outreach</a:t>
            </a:r>
            <a:endParaRPr lang="en-US" dirty="0"/>
          </a:p>
          <a:p>
            <a:pPr lvl="1"/>
            <a:r>
              <a:rPr lang="en-US" dirty="0" smtClean="0"/>
              <a:t>Share planning information</a:t>
            </a:r>
          </a:p>
          <a:p>
            <a:pPr lvl="1"/>
            <a:r>
              <a:rPr lang="en-US" dirty="0" smtClean="0"/>
              <a:t>Conversations ongoing</a:t>
            </a:r>
          </a:p>
          <a:p>
            <a:pPr lvl="1"/>
            <a:r>
              <a:rPr lang="en-US" dirty="0" smtClean="0"/>
              <a:t>Potential collaborations</a:t>
            </a:r>
            <a:endParaRPr lang="en-US" dirty="0"/>
          </a:p>
        </p:txBody>
      </p:sp>
      <p:pic>
        <p:nvPicPr>
          <p:cNvPr id="7" name="Picture 2" descr="http://spmain.volpe.dot.gov/sites/Tools/Communications/Photo%20Assets/Infrastructure_executives-standing-around-table-with-highway-construction-plans_7794812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974742"/>
            <a:ext cx="6729597" cy="336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11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42901" y="1790012"/>
            <a:ext cx="6121694" cy="4641587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Uncertainty regarding issues</a:t>
            </a:r>
            <a:r>
              <a:rPr lang="en-US" dirty="0"/>
              <a:t>, </a:t>
            </a:r>
            <a:r>
              <a:rPr lang="en-US" dirty="0" smtClean="0"/>
              <a:t>including: 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edestrian behavior</a:t>
            </a:r>
          </a:p>
          <a:p>
            <a:pPr lvl="1"/>
            <a:r>
              <a:rPr lang="en-US" dirty="0"/>
              <a:t>O</a:t>
            </a:r>
            <a:r>
              <a:rPr lang="en-US" dirty="0" smtClean="0"/>
              <a:t>ccupant behavior</a:t>
            </a:r>
          </a:p>
          <a:p>
            <a:pPr lvl="1"/>
            <a:r>
              <a:rPr lang="en-US" dirty="0"/>
              <a:t>Operator acceptance</a:t>
            </a:r>
          </a:p>
          <a:p>
            <a:pPr lvl="1"/>
            <a:r>
              <a:rPr lang="en-US" dirty="0" smtClean="0"/>
              <a:t>Insurance </a:t>
            </a:r>
            <a:r>
              <a:rPr lang="en-US" dirty="0"/>
              <a:t>and </a:t>
            </a:r>
            <a:r>
              <a:rPr lang="en-US" dirty="0" smtClean="0"/>
              <a:t>liability</a:t>
            </a:r>
          </a:p>
          <a:p>
            <a:pPr lvl="1"/>
            <a:r>
              <a:rPr lang="en-US" dirty="0" smtClean="0"/>
              <a:t>Communication </a:t>
            </a:r>
            <a:r>
              <a:rPr lang="en-US" dirty="0"/>
              <a:t>and </a:t>
            </a:r>
            <a:r>
              <a:rPr lang="en-US" dirty="0" smtClean="0"/>
              <a:t>education</a:t>
            </a:r>
          </a:p>
          <a:p>
            <a:r>
              <a:rPr lang="en-US" dirty="0" smtClean="0"/>
              <a:t>Research and outreach activities </a:t>
            </a:r>
            <a:r>
              <a:rPr lang="en-US" dirty="0"/>
              <a:t>may be </a:t>
            </a:r>
            <a:r>
              <a:rPr lang="en-US" dirty="0" smtClean="0"/>
              <a:t>needed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Findings: Research Issues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307" y="1948267"/>
            <a:ext cx="5160334" cy="3870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46383" y="5818518"/>
            <a:ext cx="2728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Photo Credit: Volpe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62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Findings: Importance of Demonstrations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42901" y="1790012"/>
            <a:ext cx="11492096" cy="4641587"/>
          </a:xfrm>
        </p:spPr>
        <p:txBody>
          <a:bodyPr>
            <a:noAutofit/>
          </a:bodyPr>
          <a:lstStyle/>
          <a:p>
            <a:r>
              <a:rPr lang="en-US" dirty="0"/>
              <a:t>Demonstration and pilot programs are essential to making technological progress and answering questions on the feasibility of automation systems for transit buses. </a:t>
            </a:r>
          </a:p>
          <a:p>
            <a:r>
              <a:rPr lang="en-US" dirty="0"/>
              <a:t>High cost of pilots and demonstrations can be prohibitive.</a:t>
            </a:r>
          </a:p>
          <a:p>
            <a:r>
              <a:rPr lang="en-US" dirty="0"/>
              <a:t>Federal grants and programs can help enable research, demonstration, and implementation.</a:t>
            </a:r>
          </a:p>
        </p:txBody>
      </p:sp>
    </p:spTree>
    <p:extLst>
      <p:ext uri="{BB962C8B-B14F-4D97-AF65-F5344CB8AC3E}">
        <p14:creationId xmlns:p14="http://schemas.microsoft.com/office/powerpoint/2010/main" val="3818635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Testing Activities</a:t>
            </a:r>
            <a:endParaRPr lang="en-US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as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30807" y="1698029"/>
            <a:ext cx="7659585" cy="45609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6973" t="27427" r="69450" b="29469"/>
          <a:stretch/>
        </p:blipFill>
        <p:spPr>
          <a:xfrm>
            <a:off x="2964948" y="2948940"/>
            <a:ext cx="1805941" cy="1965960"/>
          </a:xfrm>
          <a:prstGeom prst="rect">
            <a:avLst/>
          </a:prstGeom>
          <a:ln w="12700">
            <a:solidFill>
              <a:srgbClr val="5D6D95"/>
            </a:solidFill>
          </a:ln>
        </p:spPr>
      </p:pic>
      <p:cxnSp>
        <p:nvCxnSpPr>
          <p:cNvPr id="7" name="Straight Arrow Connector 6"/>
          <p:cNvCxnSpPr>
            <a:stCxn id="6" idx="3"/>
          </p:cNvCxnSpPr>
          <p:nvPr/>
        </p:nvCxnSpPr>
        <p:spPr>
          <a:xfrm>
            <a:off x="2091718" y="3535961"/>
            <a:ext cx="1509352" cy="395053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9" idx="3"/>
          </p:cNvCxnSpPr>
          <p:nvPr/>
        </p:nvCxnSpPr>
        <p:spPr>
          <a:xfrm>
            <a:off x="1863595" y="2277312"/>
            <a:ext cx="1747368" cy="1532969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64" idx="3"/>
          </p:cNvCxnSpPr>
          <p:nvPr/>
        </p:nvCxnSpPr>
        <p:spPr>
          <a:xfrm flipV="1">
            <a:off x="2648568" y="4069557"/>
            <a:ext cx="1114797" cy="612798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80762" y="2002992"/>
            <a:ext cx="1382833" cy="548640"/>
          </a:xfrm>
          <a:prstGeom prst="roundRect">
            <a:avLst/>
          </a:prstGeom>
          <a:solidFill>
            <a:srgbClr val="061F5C">
              <a:alpha val="65000"/>
            </a:srgbClr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Pierce Transit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SRD Project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48935" y="3261641"/>
            <a:ext cx="1842783" cy="548640"/>
          </a:xfrm>
          <a:prstGeom prst="roundRect">
            <a:avLst/>
          </a:prstGeom>
          <a:solidFill>
            <a:srgbClr val="061F5C">
              <a:alpha val="65000"/>
            </a:srgbClr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Vehicle Assist and Automation (VAA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405860" y="4408035"/>
            <a:ext cx="2242708" cy="548640"/>
          </a:xfrm>
          <a:prstGeom prst="roundRect">
            <a:avLst/>
          </a:prstGeom>
          <a:solidFill>
            <a:srgbClr val="061F5C">
              <a:alpha val="65000"/>
            </a:srgbClr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Proterra-University of Nevada, Reno Research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50" name="Straight Arrow Connector 49"/>
          <p:cNvCxnSpPr>
            <a:stCxn id="51" idx="0"/>
          </p:cNvCxnSpPr>
          <p:nvPr/>
        </p:nvCxnSpPr>
        <p:spPr>
          <a:xfrm flipV="1">
            <a:off x="2279478" y="3984109"/>
            <a:ext cx="1908054" cy="1438858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50"/>
          <p:cNvSpPr/>
          <p:nvPr/>
        </p:nvSpPr>
        <p:spPr>
          <a:xfrm>
            <a:off x="957886" y="5422967"/>
            <a:ext cx="2643184" cy="548640"/>
          </a:xfrm>
          <a:prstGeom prst="roundRect">
            <a:avLst/>
          </a:prstGeom>
          <a:solidFill>
            <a:srgbClr val="061F5C">
              <a:alpha val="65000"/>
            </a:srgbClr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Automated Bus Consortium Projects (Multiple Locations)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134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Testing Activities</a:t>
            </a:r>
            <a:endParaRPr lang="en-US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as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30807" y="1698029"/>
            <a:ext cx="7659585" cy="456096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/>
          <a:srcRect l="36221" t="20159" r="40649" b="37740"/>
          <a:stretch/>
        </p:blipFill>
        <p:spPr>
          <a:xfrm>
            <a:off x="5205230" y="2617469"/>
            <a:ext cx="1771650" cy="1920241"/>
          </a:xfrm>
          <a:prstGeom prst="rect">
            <a:avLst/>
          </a:prstGeom>
          <a:ln w="12700">
            <a:solidFill>
              <a:srgbClr val="5D6D95"/>
            </a:solidFill>
          </a:ln>
        </p:spPr>
      </p:pic>
      <p:cxnSp>
        <p:nvCxnSpPr>
          <p:cNvPr id="24" name="Straight Arrow Connector 23"/>
          <p:cNvCxnSpPr>
            <a:stCxn id="63" idx="0"/>
          </p:cNvCxnSpPr>
          <p:nvPr/>
        </p:nvCxnSpPr>
        <p:spPr>
          <a:xfrm flipV="1">
            <a:off x="5835345" y="3422353"/>
            <a:ext cx="427788" cy="2348733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43" idx="2"/>
          </p:cNvCxnSpPr>
          <p:nvPr/>
        </p:nvCxnSpPr>
        <p:spPr>
          <a:xfrm>
            <a:off x="5685206" y="2228349"/>
            <a:ext cx="647205" cy="1192025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34" idx="3"/>
          </p:cNvCxnSpPr>
          <p:nvPr/>
        </p:nvCxnSpPr>
        <p:spPr>
          <a:xfrm>
            <a:off x="4572470" y="2256214"/>
            <a:ext cx="1377944" cy="1257183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2600597" y="1981894"/>
            <a:ext cx="1971873" cy="548640"/>
          </a:xfrm>
          <a:prstGeom prst="roundRect">
            <a:avLst/>
          </a:prstGeom>
          <a:solidFill>
            <a:srgbClr val="061F5C">
              <a:alpha val="65000"/>
            </a:srgbClr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Scotland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Automated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Trial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4721634" y="1679709"/>
            <a:ext cx="1927144" cy="548640"/>
          </a:xfrm>
          <a:prstGeom prst="roundRect">
            <a:avLst/>
          </a:prstGeom>
          <a:solidFill>
            <a:srgbClr val="061F5C">
              <a:alpha val="65000"/>
            </a:srgbClr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Scania and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Nobina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Automated Bus Trial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4984829" y="5771086"/>
            <a:ext cx="1701031" cy="548640"/>
          </a:xfrm>
          <a:prstGeom prst="roundRect">
            <a:avLst/>
          </a:prstGeom>
          <a:solidFill>
            <a:srgbClr val="061F5C">
              <a:alpha val="65000"/>
            </a:srgbClr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Volvo Automated Bus Projects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9" name="Straight Arrow Connector 38"/>
          <p:cNvCxnSpPr>
            <a:stCxn id="40" idx="0"/>
          </p:cNvCxnSpPr>
          <p:nvPr/>
        </p:nvCxnSpPr>
        <p:spPr>
          <a:xfrm flipV="1">
            <a:off x="4749458" y="3646008"/>
            <a:ext cx="1369190" cy="1434892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3770598" y="5080900"/>
            <a:ext cx="1957720" cy="548640"/>
          </a:xfrm>
          <a:prstGeom prst="roundRect">
            <a:avLst/>
          </a:prstGeom>
          <a:solidFill>
            <a:srgbClr val="061F5C">
              <a:alpha val="65000"/>
            </a:srgbClr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Mercedes-Benz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Future Bus” Testing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620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Testing Activities</a:t>
            </a:r>
            <a:endParaRPr lang="en-US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as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30807" y="1698029"/>
            <a:ext cx="7659585" cy="4560964"/>
          </a:xfrm>
          <a:prstGeom prst="rect">
            <a:avLst/>
          </a:prstGeom>
        </p:spPr>
      </p:pic>
      <p:sp>
        <p:nvSpPr>
          <p:cNvPr id="63" name="Rounded Rectangle 62"/>
          <p:cNvSpPr/>
          <p:nvPr/>
        </p:nvSpPr>
        <p:spPr>
          <a:xfrm>
            <a:off x="4984829" y="5771086"/>
            <a:ext cx="1701031" cy="548640"/>
          </a:xfrm>
          <a:prstGeom prst="roundRect">
            <a:avLst/>
          </a:prstGeom>
          <a:solidFill>
            <a:srgbClr val="061F5C">
              <a:alpha val="65000"/>
            </a:srgbClr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Volvo Automated Bus Projects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5"/>
          <a:srcRect l="69795" t="46972" r="6478" b="10175"/>
          <a:stretch/>
        </p:blipFill>
        <p:spPr>
          <a:xfrm>
            <a:off x="7776979" y="3840480"/>
            <a:ext cx="1817369" cy="1954530"/>
          </a:xfrm>
          <a:prstGeom prst="rect">
            <a:avLst/>
          </a:prstGeom>
          <a:ln w="12700">
            <a:solidFill>
              <a:srgbClr val="5D6D95"/>
            </a:solidFill>
          </a:ln>
        </p:spPr>
      </p:pic>
      <p:cxnSp>
        <p:nvCxnSpPr>
          <p:cNvPr id="67" name="Straight Arrow Connector 66"/>
          <p:cNvCxnSpPr>
            <a:stCxn id="79" idx="3"/>
          </p:cNvCxnSpPr>
          <p:nvPr/>
        </p:nvCxnSpPr>
        <p:spPr>
          <a:xfrm flipV="1">
            <a:off x="7656632" y="4188309"/>
            <a:ext cx="643112" cy="710656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77" idx="1"/>
          </p:cNvCxnSpPr>
          <p:nvPr/>
        </p:nvCxnSpPr>
        <p:spPr>
          <a:xfrm flipH="1">
            <a:off x="8309645" y="3747453"/>
            <a:ext cx="1897518" cy="617012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8648726" y="2310054"/>
            <a:ext cx="171556" cy="1745646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ounded Rectangle 69"/>
          <p:cNvSpPr/>
          <p:nvPr/>
        </p:nvSpPr>
        <p:spPr>
          <a:xfrm>
            <a:off x="6924226" y="1769693"/>
            <a:ext cx="2687696" cy="548640"/>
          </a:xfrm>
          <a:prstGeom prst="roundRect">
            <a:avLst/>
          </a:prstGeom>
          <a:solidFill>
            <a:srgbClr val="5D6D95"/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Automated Driving for Universal Services (SIP-adus)</a:t>
            </a:r>
          </a:p>
        </p:txBody>
      </p:sp>
      <p:cxnSp>
        <p:nvCxnSpPr>
          <p:cNvPr id="71" name="Straight Arrow Connector 70"/>
          <p:cNvCxnSpPr>
            <a:stCxn id="81" idx="1"/>
          </p:cNvCxnSpPr>
          <p:nvPr/>
        </p:nvCxnSpPr>
        <p:spPr>
          <a:xfrm flipH="1">
            <a:off x="8806431" y="2145232"/>
            <a:ext cx="1498320" cy="1872039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80" idx="1"/>
          </p:cNvCxnSpPr>
          <p:nvPr/>
        </p:nvCxnSpPr>
        <p:spPr>
          <a:xfrm flipH="1" flipV="1">
            <a:off x="8426417" y="4386234"/>
            <a:ext cx="1902122" cy="368937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8006225" y="3553975"/>
            <a:ext cx="303412" cy="501724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63" idx="3"/>
          </p:cNvCxnSpPr>
          <p:nvPr/>
        </p:nvCxnSpPr>
        <p:spPr>
          <a:xfrm flipV="1">
            <a:off x="6685860" y="4837499"/>
            <a:ext cx="1396175" cy="1207907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76" idx="1"/>
          </p:cNvCxnSpPr>
          <p:nvPr/>
        </p:nvCxnSpPr>
        <p:spPr>
          <a:xfrm flipH="1" flipV="1">
            <a:off x="9045754" y="5537163"/>
            <a:ext cx="951838" cy="189985"/>
          </a:xfrm>
          <a:prstGeom prst="straightConnector1">
            <a:avLst/>
          </a:prstGeom>
          <a:ln cap="sq">
            <a:solidFill>
              <a:srgbClr val="061F5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ounded Rectangle 75"/>
          <p:cNvSpPr/>
          <p:nvPr/>
        </p:nvSpPr>
        <p:spPr>
          <a:xfrm>
            <a:off x="9997592" y="5452828"/>
            <a:ext cx="1919857" cy="548640"/>
          </a:xfrm>
          <a:prstGeom prst="roundRect">
            <a:avLst/>
          </a:prstGeom>
          <a:solidFill>
            <a:srgbClr val="5D6D95"/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TfNSW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Automated Bus Trials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0207163" y="3473133"/>
            <a:ext cx="1735902" cy="548640"/>
          </a:xfrm>
          <a:prstGeom prst="roundRect">
            <a:avLst/>
          </a:prstGeom>
          <a:solidFill>
            <a:srgbClr val="5D6D95"/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Alphaba Bus Trial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6156049" y="4624645"/>
            <a:ext cx="1500583" cy="548640"/>
          </a:xfrm>
          <a:prstGeom prst="roundRect">
            <a:avLst/>
          </a:prstGeom>
          <a:solidFill>
            <a:srgbClr val="5D6D95"/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Yutong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Demonstration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10328539" y="4480851"/>
            <a:ext cx="1425321" cy="548640"/>
          </a:xfrm>
          <a:prstGeom prst="roundRect">
            <a:avLst/>
          </a:prstGeom>
          <a:solidFill>
            <a:srgbClr val="5D6D95"/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LILEE Systems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Trial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10304751" y="1870912"/>
            <a:ext cx="1612698" cy="548640"/>
          </a:xfrm>
          <a:prstGeom prst="roundRect">
            <a:avLst/>
          </a:prstGeom>
          <a:solidFill>
            <a:srgbClr val="5D6D95"/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Haneda Airport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Trial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7063150" y="3141946"/>
            <a:ext cx="1461596" cy="548640"/>
          </a:xfrm>
          <a:prstGeom prst="roundRect">
            <a:avLst/>
          </a:prstGeom>
          <a:solidFill>
            <a:srgbClr val="5D6D95"/>
          </a:solidFill>
          <a:ln>
            <a:solidFill>
              <a:srgbClr val="041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Baidu Apolong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1639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42901" y="1790012"/>
            <a:ext cx="6939642" cy="4641587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The final report is available online: 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www.transit.dot.gov/research-innovation/transit-bus-automation-market-assessment-report-0144</a:t>
            </a:r>
            <a:endParaRPr lang="en-US" dirty="0" smtClean="0"/>
          </a:p>
          <a:p>
            <a:pPr lvl="0"/>
            <a:r>
              <a:rPr lang="en-US" dirty="0" smtClean="0"/>
              <a:t>A report summary is also available: </a:t>
            </a:r>
            <a:r>
              <a:rPr lang="en-US" dirty="0">
                <a:hlinkClick r:id="rId4"/>
              </a:rPr>
              <a:t>https://www.transit.dot.gov/research-innovation/summary-transit-bus-automation-market-assessment-report-0144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Assessment Report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1985" y="1941248"/>
            <a:ext cx="2273078" cy="2933123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100266">
            <a:off x="8273711" y="2795450"/>
            <a:ext cx="2264817" cy="2933124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256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More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42901" y="2318046"/>
            <a:ext cx="11492096" cy="7084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b="1" dirty="0" smtClean="0">
                <a:solidFill>
                  <a:srgbClr val="345C9C"/>
                </a:solidFill>
              </a:rPr>
              <a:t>transit.dot.gov/automation-research</a:t>
            </a:r>
            <a:endParaRPr lang="en-US" sz="4000" b="1" dirty="0">
              <a:solidFill>
                <a:srgbClr val="345C9C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42901" y="4659857"/>
            <a:ext cx="4852501" cy="16121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4" indent="-228594" algn="l" defTabSz="914377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45C9C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Joshua Cregger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45C9C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USDOT Volpe Center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45C9C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Joshua.Cregger@dot.gov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345C9C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2872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47602" y="1801887"/>
            <a:ext cx="11628807" cy="464158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b="1" dirty="0"/>
              <a:t>Purpose – </a:t>
            </a:r>
            <a:r>
              <a:rPr lang="en-US" dirty="0" smtClean="0"/>
              <a:t>Provide information on commercially available technologies and commercialization timelines for near-market technologies. 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b="1" dirty="0" smtClean="0"/>
              <a:t>Audience – </a:t>
            </a:r>
            <a:r>
              <a:rPr lang="en-US" dirty="0" smtClean="0"/>
              <a:t>FTA and transit agency staff, as well as other communities interested in procuring and testing vehicles (e.g., cities and state DOTs).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b="1" dirty="0" smtClean="0"/>
              <a:t>Scope </a:t>
            </a:r>
            <a:r>
              <a:rPr lang="en-US" b="1" dirty="0"/>
              <a:t>–</a:t>
            </a:r>
            <a:r>
              <a:rPr lang="en-US" b="1" dirty="0" smtClean="0"/>
              <a:t> </a:t>
            </a:r>
            <a:r>
              <a:rPr lang="en-US" dirty="0" smtClean="0"/>
              <a:t>Range of automation technologies (SAE Level 0-5 automation systems) and bus types (40’, 60-80’, paratransit, shuttles).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b="1" dirty="0" smtClean="0"/>
              <a:t>Methods </a:t>
            </a:r>
            <a:r>
              <a:rPr lang="en-US" b="1" dirty="0"/>
              <a:t>– </a:t>
            </a:r>
            <a:r>
              <a:rPr lang="en-US" dirty="0"/>
              <a:t>Information collected from publicly available </a:t>
            </a:r>
            <a:r>
              <a:rPr lang="en-US" dirty="0" smtClean="0"/>
              <a:t>documentation (e.g., news articles and industry websites) and </a:t>
            </a:r>
            <a:r>
              <a:rPr lang="en-US" dirty="0"/>
              <a:t>phone calls with bus manufacturers, suppliers, and new entrants.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9559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 Engagement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259535" y="1878918"/>
          <a:ext cx="11672931" cy="40998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0977">
                  <a:extLst>
                    <a:ext uri="{9D8B030D-6E8A-4147-A177-3AD203B41FA5}">
                      <a16:colId xmlns:a16="http://schemas.microsoft.com/office/drawing/2014/main" val="4096083438"/>
                    </a:ext>
                  </a:extLst>
                </a:gridCol>
                <a:gridCol w="3890977">
                  <a:extLst>
                    <a:ext uri="{9D8B030D-6E8A-4147-A177-3AD203B41FA5}">
                      <a16:colId xmlns:a16="http://schemas.microsoft.com/office/drawing/2014/main" val="2185100387"/>
                    </a:ext>
                  </a:extLst>
                </a:gridCol>
                <a:gridCol w="3890977">
                  <a:extLst>
                    <a:ext uri="{9D8B030D-6E8A-4147-A177-3AD203B41FA5}">
                      <a16:colId xmlns:a16="http://schemas.microsoft.com/office/drawing/2014/main" val="4183607328"/>
                    </a:ext>
                  </a:extLst>
                </a:gridCol>
              </a:tblGrid>
              <a:tr h="670168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Bus Manufacturers</a:t>
                      </a:r>
                      <a:endParaRPr lang="en-US" sz="28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345C9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Suppliers</a:t>
                      </a:r>
                      <a:endParaRPr lang="en-US" sz="28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345C9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New Entrants</a:t>
                      </a:r>
                      <a:endParaRPr lang="en-US" sz="28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345C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874516"/>
                  </a:ext>
                </a:extLst>
              </a:tr>
              <a:tr h="3429683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Gillig Corporation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New Flyer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Proterra</a:t>
                      </a:r>
                      <a:endParaRPr lang="en-US" sz="2800" baseline="0" dirty="0" smtClean="0">
                        <a:latin typeface="Gill Sans MT" panose="020B0502020104020203" pitchFamily="34" charset="0"/>
                      </a:endParaRP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Volvo (Nova Bus)</a:t>
                      </a:r>
                    </a:p>
                    <a:p>
                      <a:endParaRPr lang="en-US" sz="28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B7D2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Bendix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Continental</a:t>
                      </a:r>
                      <a:endParaRPr lang="en-US" sz="2800" kern="1200" baseline="0" dirty="0" smtClean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DCS Technologies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M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obileye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ZF / TRW</a:t>
                      </a:r>
                    </a:p>
                    <a:p>
                      <a:endParaRPr lang="en-US" sz="28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B7D2E0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2getthere</a:t>
                      </a:r>
                    </a:p>
                    <a:p>
                      <a:pPr lvl="0"/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Aptiv / nuTonomy </a:t>
                      </a:r>
                    </a:p>
                    <a:p>
                      <a:pPr lvl="0"/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EasyMile</a:t>
                      </a:r>
                    </a:p>
                    <a:p>
                      <a:pPr lvl="0"/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Local Motors</a:t>
                      </a:r>
                    </a:p>
                    <a:p>
                      <a:pPr lvl="0"/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May Mobility</a:t>
                      </a:r>
                    </a:p>
                    <a:p>
                      <a:pPr lvl="0"/>
                      <a:r>
                        <a:rPr lang="en-US" sz="2800" dirty="0" smtClean="0">
                          <a:latin typeface="Gill Sans MT" panose="020B0502020104020203" pitchFamily="34" charset="0"/>
                        </a:rPr>
                        <a:t>•</a:t>
                      </a:r>
                      <a:r>
                        <a:rPr lang="en-US" sz="2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Navya</a:t>
                      </a:r>
                    </a:p>
                  </a:txBody>
                  <a:tcPr>
                    <a:solidFill>
                      <a:srgbClr val="B7D2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635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093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9"/>
          <a:stretch/>
        </p:blipFill>
        <p:spPr>
          <a:xfrm>
            <a:off x="6357003" y="1685210"/>
            <a:ext cx="3712970" cy="25642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Vehicle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42901" y="1790012"/>
            <a:ext cx="4206797" cy="4641587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Transit Buses</a:t>
            </a:r>
          </a:p>
          <a:p>
            <a:pPr lvl="1"/>
            <a:r>
              <a:rPr lang="en-US" dirty="0" smtClean="0"/>
              <a:t>Driver assistance features</a:t>
            </a:r>
          </a:p>
          <a:p>
            <a:pPr lvl="1"/>
            <a:r>
              <a:rPr lang="en-US" dirty="0" smtClean="0"/>
              <a:t>Automated features</a:t>
            </a:r>
          </a:p>
          <a:p>
            <a:pPr marL="457189" lvl="1" indent="0">
              <a:buNone/>
            </a:pPr>
            <a:r>
              <a:rPr lang="en-US" sz="300" dirty="0"/>
              <a:t> </a:t>
            </a:r>
            <a:endParaRPr lang="en-US" sz="300" dirty="0" smtClean="0"/>
          </a:p>
          <a:p>
            <a:pPr lvl="0"/>
            <a:r>
              <a:rPr lang="en-US" dirty="0" smtClean="0"/>
              <a:t>Automated Shuttles</a:t>
            </a:r>
          </a:p>
          <a:p>
            <a:pPr lvl="1"/>
            <a:r>
              <a:rPr lang="en-US" dirty="0"/>
              <a:t>Several providers </a:t>
            </a:r>
          </a:p>
          <a:p>
            <a:pPr lvl="1"/>
            <a:r>
              <a:rPr lang="en-US" dirty="0"/>
              <a:t>Many pilot tests</a:t>
            </a:r>
          </a:p>
          <a:p>
            <a:pPr lvl="1"/>
            <a:r>
              <a:rPr lang="en-US" dirty="0"/>
              <a:t>Commercial products or prototypes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4832618" y="4678658"/>
            <a:ext cx="2728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Photo Credit: Volpe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316" y="4733534"/>
            <a:ext cx="1950720" cy="146304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316" y="3211173"/>
            <a:ext cx="1950720" cy="146304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316" y="1688812"/>
            <a:ext cx="1950720" cy="14630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003" y="4328384"/>
            <a:ext cx="2472647" cy="18544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23" r="24690"/>
          <a:stretch/>
        </p:blipFill>
        <p:spPr>
          <a:xfrm>
            <a:off x="8928507" y="4325295"/>
            <a:ext cx="1141466" cy="185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922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42901" y="1790012"/>
            <a:ext cx="11492096" cy="4641587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Perception-Reality Disconnect</a:t>
            </a:r>
          </a:p>
          <a:p>
            <a:pPr lvl="0"/>
            <a:r>
              <a:rPr lang="en-US" dirty="0" smtClean="0"/>
              <a:t>Pricing</a:t>
            </a:r>
          </a:p>
          <a:p>
            <a:pPr lvl="0"/>
            <a:r>
              <a:rPr lang="en-US" dirty="0" smtClean="0"/>
              <a:t>Applicability Limitations</a:t>
            </a:r>
          </a:p>
          <a:p>
            <a:pPr lvl="0"/>
            <a:r>
              <a:rPr lang="en-US" dirty="0" smtClean="0"/>
              <a:t>Volume/Scale Constraints </a:t>
            </a:r>
          </a:p>
          <a:p>
            <a:pPr lvl="0"/>
            <a:r>
              <a:rPr lang="en-US" dirty="0" smtClean="0"/>
              <a:t>Industry Activities</a:t>
            </a:r>
          </a:p>
          <a:p>
            <a:pPr lvl="0"/>
            <a:r>
              <a:rPr lang="en-US" dirty="0" smtClean="0"/>
              <a:t>Research Issues</a:t>
            </a:r>
          </a:p>
          <a:p>
            <a:pPr lvl="0"/>
            <a:r>
              <a:rPr lang="en-US" dirty="0" smtClean="0"/>
              <a:t>Importance of Demonstrations</a:t>
            </a:r>
          </a:p>
        </p:txBody>
      </p:sp>
    </p:spTree>
    <p:extLst>
      <p:ext uri="{BB962C8B-B14F-4D97-AF65-F5344CB8AC3E}">
        <p14:creationId xmlns:p14="http://schemas.microsoft.com/office/powerpoint/2010/main" val="1905896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Findings: Perception-Reality Disconnect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42901" y="1790012"/>
            <a:ext cx="6096000" cy="29418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594" marR="0" lvl="0" indent="-2285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Optimistic media coverage </a:t>
            </a:r>
          </a:p>
          <a:p>
            <a:pPr marL="228594" marR="0" lvl="0" indent="-2285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Few features available </a:t>
            </a:r>
          </a:p>
          <a:p>
            <a:pPr marL="228594" marR="0" lvl="0" indent="-2285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Shuttles becoming more available</a:t>
            </a:r>
          </a:p>
          <a:p>
            <a:pPr marL="228594" marR="0" lvl="0" indent="-2285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Systems in the pilot testing stage </a:t>
            </a:r>
          </a:p>
          <a:p>
            <a:pPr marL="228594" marR="0" lvl="0" indent="-2285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Years before broader deployment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82496">
            <a:off x="7905224" y="2022531"/>
            <a:ext cx="2002438" cy="2717996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b="11320"/>
          <a:stretch/>
        </p:blipFill>
        <p:spPr>
          <a:xfrm rot="19472681">
            <a:off x="7276456" y="3195850"/>
            <a:ext cx="2001374" cy="2706149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5756" r="9510"/>
          <a:stretch/>
        </p:blipFill>
        <p:spPr>
          <a:xfrm>
            <a:off x="9268803" y="2134816"/>
            <a:ext cx="2001375" cy="2714802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548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Findings: Pricing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2901" y="1790012"/>
            <a:ext cx="6096000" cy="17629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594" marR="0" lvl="0" indent="-2285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Technology costs unknown</a:t>
            </a:r>
          </a:p>
          <a:p>
            <a:pPr marL="228594" marR="0" lvl="0" indent="-2285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Prototypes are typically not priced </a:t>
            </a:r>
          </a:p>
          <a:p>
            <a:pPr marL="228594" marR="0" lvl="0" indent="-2285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Frequent changes in price</a:t>
            </a:r>
          </a:p>
        </p:txBody>
      </p:sp>
      <p:grpSp>
        <p:nvGrpSpPr>
          <p:cNvPr id="19" name="Group 18"/>
          <p:cNvGrpSpPr/>
          <p:nvPr/>
        </p:nvGrpSpPr>
        <p:grpSpPr>
          <a:xfrm rot="20057457">
            <a:off x="7910286" y="1969249"/>
            <a:ext cx="2844800" cy="3531665"/>
            <a:chOff x="7910286" y="1969249"/>
            <a:chExt cx="2844800" cy="3531665"/>
          </a:xfrm>
        </p:grpSpPr>
        <p:grpSp>
          <p:nvGrpSpPr>
            <p:cNvPr id="16" name="Group 15"/>
            <p:cNvGrpSpPr/>
            <p:nvPr/>
          </p:nvGrpSpPr>
          <p:grpSpPr>
            <a:xfrm>
              <a:off x="7910286" y="2264229"/>
              <a:ext cx="2844800" cy="3236685"/>
              <a:chOff x="7910286" y="2264229"/>
              <a:chExt cx="2844800" cy="3236685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7910286" y="2264229"/>
                <a:ext cx="2844800" cy="3236685"/>
              </a:xfrm>
              <a:custGeom>
                <a:avLst/>
                <a:gdLst>
                  <a:gd name="connsiteX0" fmla="*/ 711200 w 2844800"/>
                  <a:gd name="connsiteY0" fmla="*/ 0 h 3236685"/>
                  <a:gd name="connsiteX1" fmla="*/ 2133600 w 2844800"/>
                  <a:gd name="connsiteY1" fmla="*/ 0 h 3236685"/>
                  <a:gd name="connsiteX2" fmla="*/ 2844800 w 2844800"/>
                  <a:gd name="connsiteY2" fmla="*/ 3236685 h 3236685"/>
                  <a:gd name="connsiteX3" fmla="*/ 0 w 2844800"/>
                  <a:gd name="connsiteY3" fmla="*/ 3236685 h 3236685"/>
                  <a:gd name="connsiteX4" fmla="*/ 711200 w 2844800"/>
                  <a:gd name="connsiteY4" fmla="*/ 0 h 3236685"/>
                  <a:gd name="connsiteX5" fmla="*/ 1422400 w 2844800"/>
                  <a:gd name="connsiteY5" fmla="*/ 290285 h 3236685"/>
                  <a:gd name="connsiteX6" fmla="*/ 1285240 w 2844800"/>
                  <a:gd name="connsiteY6" fmla="*/ 427445 h 3236685"/>
                  <a:gd name="connsiteX7" fmla="*/ 1422400 w 2844800"/>
                  <a:gd name="connsiteY7" fmla="*/ 564605 h 3236685"/>
                  <a:gd name="connsiteX8" fmla="*/ 1559560 w 2844800"/>
                  <a:gd name="connsiteY8" fmla="*/ 427445 h 3236685"/>
                  <a:gd name="connsiteX9" fmla="*/ 1422400 w 2844800"/>
                  <a:gd name="connsiteY9" fmla="*/ 290285 h 323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44800" h="3236685">
                    <a:moveTo>
                      <a:pt x="711200" y="0"/>
                    </a:moveTo>
                    <a:lnTo>
                      <a:pt x="2133600" y="0"/>
                    </a:lnTo>
                    <a:lnTo>
                      <a:pt x="2844800" y="3236685"/>
                    </a:lnTo>
                    <a:lnTo>
                      <a:pt x="0" y="3236685"/>
                    </a:lnTo>
                    <a:lnTo>
                      <a:pt x="711200" y="0"/>
                    </a:lnTo>
                    <a:close/>
                    <a:moveTo>
                      <a:pt x="1422400" y="290285"/>
                    </a:moveTo>
                    <a:cubicBezTo>
                      <a:pt x="1346649" y="290285"/>
                      <a:pt x="1285240" y="351694"/>
                      <a:pt x="1285240" y="427445"/>
                    </a:cubicBezTo>
                    <a:cubicBezTo>
                      <a:pt x="1285240" y="503196"/>
                      <a:pt x="1346649" y="564605"/>
                      <a:pt x="1422400" y="564605"/>
                    </a:cubicBezTo>
                    <a:cubicBezTo>
                      <a:pt x="1498151" y="564605"/>
                      <a:pt x="1559560" y="503196"/>
                      <a:pt x="1559560" y="427445"/>
                    </a:cubicBezTo>
                    <a:cubicBezTo>
                      <a:pt x="1559560" y="351694"/>
                      <a:pt x="1498151" y="290285"/>
                      <a:pt x="1422400" y="290285"/>
                    </a:cubicBez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" name="Trapezoid 14"/>
              <p:cNvSpPr/>
              <p:nvPr/>
            </p:nvSpPr>
            <p:spPr>
              <a:xfrm>
                <a:off x="8200572" y="2960914"/>
                <a:ext cx="2264229" cy="2336800"/>
              </a:xfrm>
              <a:prstGeom prst="trapezoid">
                <a:avLst>
                  <a:gd name="adj" fmla="val 2079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ill Sans MT" panose="020B0502020104020203" pitchFamily="34" charset="0"/>
                    <a:ea typeface="+mn-ea"/>
                    <a:cs typeface="+mn-cs"/>
                  </a:rPr>
                  <a:t>Price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ill Sans MT" panose="020B0502020104020203" pitchFamily="34" charset="0"/>
                    <a:ea typeface="+mn-ea"/>
                    <a:cs typeface="+mn-cs"/>
                  </a:rPr>
                  <a:t>???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 panose="020B0502020104020203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8" name="Freeform 17"/>
            <p:cNvSpPr/>
            <p:nvPr/>
          </p:nvSpPr>
          <p:spPr>
            <a:xfrm>
              <a:off x="9068642" y="1969249"/>
              <a:ext cx="1570334" cy="696288"/>
            </a:xfrm>
            <a:custGeom>
              <a:avLst/>
              <a:gdLst>
                <a:gd name="connsiteX0" fmla="*/ 311220 w 1714570"/>
                <a:gd name="connsiteY0" fmla="*/ 583451 h 696288"/>
                <a:gd name="connsiteX1" fmla="*/ 317570 w 1714570"/>
                <a:gd name="connsiteY1" fmla="*/ 691401 h 696288"/>
                <a:gd name="connsiteX2" fmla="*/ 101670 w 1714570"/>
                <a:gd name="connsiteY2" fmla="*/ 646951 h 696288"/>
                <a:gd name="connsiteX3" fmla="*/ 70 w 1714570"/>
                <a:gd name="connsiteY3" fmla="*/ 380251 h 696288"/>
                <a:gd name="connsiteX4" fmla="*/ 101670 w 1714570"/>
                <a:gd name="connsiteY4" fmla="*/ 88151 h 696288"/>
                <a:gd name="connsiteX5" fmla="*/ 647770 w 1714570"/>
                <a:gd name="connsiteY5" fmla="*/ 5601 h 696288"/>
                <a:gd name="connsiteX6" fmla="*/ 1295470 w 1714570"/>
                <a:gd name="connsiteY6" fmla="*/ 215151 h 696288"/>
                <a:gd name="connsiteX7" fmla="*/ 1403420 w 1714570"/>
                <a:gd name="connsiteY7" fmla="*/ 577101 h 696288"/>
                <a:gd name="connsiteX8" fmla="*/ 1714570 w 1714570"/>
                <a:gd name="connsiteY8" fmla="*/ 564401 h 696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70" h="696288">
                  <a:moveTo>
                    <a:pt x="311220" y="583451"/>
                  </a:moveTo>
                  <a:cubicBezTo>
                    <a:pt x="331857" y="632134"/>
                    <a:pt x="352495" y="680818"/>
                    <a:pt x="317570" y="691401"/>
                  </a:cubicBezTo>
                  <a:cubicBezTo>
                    <a:pt x="282645" y="701984"/>
                    <a:pt x="154587" y="698809"/>
                    <a:pt x="101670" y="646951"/>
                  </a:cubicBezTo>
                  <a:cubicBezTo>
                    <a:pt x="48753" y="595093"/>
                    <a:pt x="70" y="473384"/>
                    <a:pt x="70" y="380251"/>
                  </a:cubicBezTo>
                  <a:cubicBezTo>
                    <a:pt x="70" y="287118"/>
                    <a:pt x="-6280" y="150593"/>
                    <a:pt x="101670" y="88151"/>
                  </a:cubicBezTo>
                  <a:cubicBezTo>
                    <a:pt x="209620" y="25709"/>
                    <a:pt x="448803" y="-15566"/>
                    <a:pt x="647770" y="5601"/>
                  </a:cubicBezTo>
                  <a:cubicBezTo>
                    <a:pt x="846737" y="26768"/>
                    <a:pt x="1169528" y="119901"/>
                    <a:pt x="1295470" y="215151"/>
                  </a:cubicBezTo>
                  <a:cubicBezTo>
                    <a:pt x="1421412" y="310401"/>
                    <a:pt x="1333570" y="518893"/>
                    <a:pt x="1403420" y="577101"/>
                  </a:cubicBezTo>
                  <a:cubicBezTo>
                    <a:pt x="1473270" y="635309"/>
                    <a:pt x="1593920" y="599855"/>
                    <a:pt x="1714570" y="564401"/>
                  </a:cubicBezTo>
                </a:path>
              </a:pathLst>
            </a:custGeom>
            <a:noFill/>
            <a:ln w="349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8350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Findings: Applicability 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42901" y="1790012"/>
            <a:ext cx="10597531" cy="464158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Current </a:t>
            </a:r>
            <a:r>
              <a:rPr lang="en-US" dirty="0" smtClean="0"/>
              <a:t>automation </a:t>
            </a:r>
            <a:r>
              <a:rPr lang="en-US" dirty="0"/>
              <a:t>systems </a:t>
            </a:r>
            <a:r>
              <a:rPr lang="en-US" dirty="0" smtClean="0"/>
              <a:t>for highways may </a:t>
            </a:r>
            <a:r>
              <a:rPr lang="en-US" dirty="0"/>
              <a:t>not apply </a:t>
            </a:r>
          </a:p>
          <a:p>
            <a:pPr marL="685782" lvl="2"/>
            <a:r>
              <a:rPr lang="en-US" sz="2400" dirty="0"/>
              <a:t>Buses drive at lower speeds </a:t>
            </a:r>
          </a:p>
          <a:p>
            <a:pPr marL="685782" lvl="2"/>
            <a:r>
              <a:rPr lang="en-US" sz="2400" dirty="0"/>
              <a:t>Buses drive in </a:t>
            </a:r>
            <a:r>
              <a:rPr lang="en-US" sz="2400" dirty="0" smtClean="0"/>
              <a:t>a variety of environments (e.g., urban, suburban, and rural roads)</a:t>
            </a:r>
            <a:endParaRPr lang="en-US" sz="2400" dirty="0"/>
          </a:p>
          <a:p>
            <a:pPr lvl="0"/>
            <a:r>
              <a:rPr lang="en-US" dirty="0"/>
              <a:t>False positives are a barrier to </a:t>
            </a:r>
            <a:r>
              <a:rPr lang="en-US" dirty="0" smtClean="0"/>
              <a:t>adoption</a:t>
            </a:r>
          </a:p>
          <a:p>
            <a:pPr lvl="1"/>
            <a:r>
              <a:rPr lang="en-US" dirty="0" smtClean="0"/>
              <a:t>System may incorrectly activate </a:t>
            </a:r>
            <a:endParaRPr lang="en-US" dirty="0"/>
          </a:p>
          <a:p>
            <a:pPr lvl="1"/>
            <a:r>
              <a:rPr lang="en-US" dirty="0" smtClean="0"/>
              <a:t>Such activations may make driving more difficult </a:t>
            </a:r>
            <a:r>
              <a:rPr lang="en-US" smtClean="0"/>
              <a:t>or dangerous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86986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850739" y="2453513"/>
            <a:ext cx="5007430" cy="297482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5126"/>
            <a:ext cx="11389753" cy="1139825"/>
          </a:xfrm>
        </p:spPr>
        <p:txBody>
          <a:bodyPr/>
          <a:lstStyle/>
          <a:p>
            <a:r>
              <a:rPr lang="en-US" dirty="0" smtClean="0"/>
              <a:t>Key Findings: Volume/Scale Constraints</a:t>
            </a:r>
            <a:endParaRPr lang="en-US" dirty="0"/>
          </a:p>
        </p:txBody>
      </p:sp>
      <p:graphicFrame>
        <p:nvGraphicFramePr>
          <p:cNvPr id="6" name="Chart 5"/>
          <p:cNvGraphicFramePr/>
          <p:nvPr>
            <p:extLst/>
          </p:nvPr>
        </p:nvGraphicFramePr>
        <p:xfrm>
          <a:off x="94339" y="2588984"/>
          <a:ext cx="8128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>
            <p:extLst/>
          </p:nvPr>
        </p:nvGraphicFramePr>
        <p:xfrm>
          <a:off x="7072084" y="2797926"/>
          <a:ext cx="3164111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4563292" y="3576633"/>
            <a:ext cx="2286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"/>
          <p:cNvSpPr txBox="1"/>
          <p:nvPr/>
        </p:nvSpPr>
        <p:spPr>
          <a:xfrm>
            <a:off x="227319" y="5092390"/>
            <a:ext cx="2097314" cy="142756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Light-duty Vehicles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70863" y="2418287"/>
            <a:ext cx="2010227" cy="82731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Heavy-duty Vehicles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9605735" y="3945996"/>
            <a:ext cx="2010227" cy="82731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Other Heavy-duty Vehicles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9605735" y="2635553"/>
            <a:ext cx="2010227" cy="82731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Transit Buses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8625111" y="3049205"/>
            <a:ext cx="128016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956076" y="4663461"/>
            <a:ext cx="751116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2187154" y="2786496"/>
            <a:ext cx="19202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2084122" y="5331076"/>
            <a:ext cx="17373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ight Brace 24"/>
          <p:cNvSpPr/>
          <p:nvPr/>
        </p:nvSpPr>
        <p:spPr>
          <a:xfrm>
            <a:off x="4247243" y="2738438"/>
            <a:ext cx="595086" cy="1674018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32976" y="3755338"/>
            <a:ext cx="2286000" cy="82731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Medium-duty Vehicles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2354581" y="4018337"/>
            <a:ext cx="1737360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521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51F12E0-7676-42C0-824F-65171FEF140B}" vid="{7BCC210F-1FD6-4CAD-8D9F-5A84EFF17385}"/>
    </a:ext>
  </a:extLst>
</a:theme>
</file>

<file path=ppt/theme/theme2.xml><?xml version="1.0" encoding="utf-8"?>
<a:theme xmlns:a="http://schemas.openxmlformats.org/drawingml/2006/main" name="Dividend">
  <a:themeElements>
    <a:clrScheme name="Ops Emerging TMC Data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5E3367"/>
      </a:accent1>
      <a:accent2>
        <a:srgbClr val="95C535"/>
      </a:accent2>
      <a:accent3>
        <a:srgbClr val="B2324B"/>
      </a:accent3>
      <a:accent4>
        <a:srgbClr val="FFDCB9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FHWA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4128</TotalTime>
  <Words>564</Words>
  <Application>Microsoft Office PowerPoint</Application>
  <PresentationFormat>Widescreen</PresentationFormat>
  <Paragraphs>144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Century Gothic</vt:lpstr>
      <vt:lpstr>Gill Sans MT</vt:lpstr>
      <vt:lpstr>Helvetica</vt:lpstr>
      <vt:lpstr>Wingdings</vt:lpstr>
      <vt:lpstr>Wingdings 2</vt:lpstr>
      <vt:lpstr>Office Theme</vt:lpstr>
      <vt:lpstr>Dividend</vt:lpstr>
      <vt:lpstr>Automated Transit Bus Market Assessment Briefing</vt:lpstr>
      <vt:lpstr>Project Overview</vt:lpstr>
      <vt:lpstr>Stakeholder Engagement</vt:lpstr>
      <vt:lpstr>Vehicle Types</vt:lpstr>
      <vt:lpstr>Key Findings</vt:lpstr>
      <vt:lpstr>Key Findings: Perception-Reality Disconnect</vt:lpstr>
      <vt:lpstr>Key Findings: Pricing</vt:lpstr>
      <vt:lpstr>Key Findings: Applicability Limitations</vt:lpstr>
      <vt:lpstr>Key Findings: Volume/Scale Constraints</vt:lpstr>
      <vt:lpstr>Key Findings: Industry Activities</vt:lpstr>
      <vt:lpstr>Key Findings: Research Issues</vt:lpstr>
      <vt:lpstr>Key Findings: Importance of Demonstrations</vt:lpstr>
      <vt:lpstr>International Testing Activities</vt:lpstr>
      <vt:lpstr>International Testing Activities</vt:lpstr>
      <vt:lpstr>International Testing Activities</vt:lpstr>
      <vt:lpstr>Market Assessment Report</vt:lpstr>
      <vt:lpstr>For More Information</vt:lpstr>
    </vt:vector>
  </TitlesOfParts>
  <Company>U.S. Department of Energy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Nealer, Rachael</dc:creator>
  <cp:lastModifiedBy>Doherty, Don CTR (Volpe)</cp:lastModifiedBy>
  <cp:revision>264</cp:revision>
  <cp:lastPrinted>2019-11-07T17:05:05Z</cp:lastPrinted>
  <dcterms:created xsi:type="dcterms:W3CDTF">2017-04-08T00:24:06Z</dcterms:created>
  <dcterms:modified xsi:type="dcterms:W3CDTF">2019-11-21T13:25:10Z</dcterms:modified>
</cp:coreProperties>
</file>