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1"/>
    <p:sldMasterId id="2147483796" r:id="rId2"/>
  </p:sldMasterIdLst>
  <p:notesMasterIdLst>
    <p:notesMasterId r:id="rId8"/>
  </p:notesMasterIdLst>
  <p:handoutMasterIdLst>
    <p:handoutMasterId r:id="rId9"/>
  </p:handoutMasterIdLst>
  <p:sldIdLst>
    <p:sldId id="399" r:id="rId3"/>
    <p:sldId id="400" r:id="rId4"/>
    <p:sldId id="401" r:id="rId5"/>
    <p:sldId id="402" r:id="rId6"/>
    <p:sldId id="403" r:id="rId7"/>
  </p:sldIdLst>
  <p:sldSz cx="12192000" cy="6858000"/>
  <p:notesSz cx="9309100" cy="7023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eve Mortensen" id="{8628860A-8551-4F41-B96E-AE817FD724EC}">
          <p14:sldIdLst>
            <p14:sldId id="399"/>
            <p14:sldId id="400"/>
            <p14:sldId id="401"/>
            <p14:sldId id="402"/>
            <p14:sldId id="40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DADC"/>
    <a:srgbClr val="77BD1C"/>
    <a:srgbClr val="106625"/>
    <a:srgbClr val="C1E9FF"/>
    <a:srgbClr val="FBEBC4"/>
    <a:srgbClr val="DEB5FF"/>
    <a:srgbClr val="FFCA9A"/>
    <a:srgbClr val="F9CFD4"/>
    <a:srgbClr val="04A7E2"/>
    <a:srgbClr val="5B00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00" autoAdjust="0"/>
    <p:restoredTop sz="96958" autoAdjust="0"/>
  </p:normalViewPr>
  <p:slideViewPr>
    <p:cSldViewPr snapToGrid="0">
      <p:cViewPr varScale="1">
        <p:scale>
          <a:sx n="126" d="100"/>
          <a:sy n="126" d="100"/>
        </p:scale>
        <p:origin x="156" y="2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-13578"/>
    </p:cViewPr>
  </p:sorterViewPr>
  <p:notesViewPr>
    <p:cSldViewPr snapToGrid="0">
      <p:cViewPr varScale="1">
        <p:scale>
          <a:sx n="129" d="100"/>
          <a:sy n="129" d="100"/>
        </p:scale>
        <p:origin x="1956" y="12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73004" y="1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FBB2FD5A-06B6-954A-831D-A8E8E8D0FB38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670727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73004" y="6670727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AE235D8D-F6D1-514C-9C26-1A40596F84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971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73004" y="1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4DCD9FB3-46C9-481E-9C2F-1AEFB0389D71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47938" y="877888"/>
            <a:ext cx="4213225" cy="23701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910" y="3379867"/>
            <a:ext cx="7447280" cy="2765346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670727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73004" y="6670727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0721A929-D165-4178-92D2-077AB47ADE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721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13225" cy="2370137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DF521-A8C0-47CF-B688-3383CB252F1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3C6C00DC-B2CB-4C37-9272-97928DB2DF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238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13225" cy="23701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DF521-A8C0-47CF-B688-3383CB252F1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8028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13225" cy="2370137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DF521-A8C0-47CF-B688-3383CB252F1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9F8A5DFF-49C2-4D89-83FC-FE86CC0570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28352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13225" cy="23701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DF521-A8C0-47CF-B688-3383CB252F1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8640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13225" cy="23701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DF521-A8C0-47CF-B688-3383CB252F1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977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TA_slide3_edit-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2" y="0"/>
            <a:ext cx="1219104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98284" y="2406760"/>
            <a:ext cx="5861051" cy="1050303"/>
          </a:xfrm>
        </p:spPr>
        <p:txBody>
          <a:bodyPr anchor="t"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98284" y="3656234"/>
            <a:ext cx="5861051" cy="972949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137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11595101" y="6161025"/>
            <a:ext cx="711199" cy="700151"/>
          </a:xfrm>
          <a:prstGeom prst="rect">
            <a:avLst/>
          </a:prstGeom>
        </p:spPr>
        <p:txBody>
          <a:bodyPr/>
          <a:lstStyle>
            <a:lvl1pPr>
              <a:defRPr sz="1400" b="0" i="0">
                <a:latin typeface="Gill Sans MT"/>
                <a:cs typeface="Gill Sans MT"/>
              </a:defRPr>
            </a:lvl1pPr>
          </a:lstStyle>
          <a:p>
            <a:fld id="{F00A00CB-2C12-43BD-8097-0EF59CD27AF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6181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561861"/>
            <a:ext cx="2743200" cy="556430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561861"/>
            <a:ext cx="8026400" cy="556430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11595101" y="6161025"/>
            <a:ext cx="711199" cy="700151"/>
          </a:xfrm>
          <a:prstGeom prst="rect">
            <a:avLst/>
          </a:prstGeom>
        </p:spPr>
        <p:txBody>
          <a:bodyPr/>
          <a:lstStyle>
            <a:lvl1pPr>
              <a:defRPr sz="1400" b="0" i="0">
                <a:latin typeface="Gill Sans MT"/>
                <a:cs typeface="Gill Sans MT"/>
              </a:defRPr>
            </a:lvl1pPr>
          </a:lstStyle>
          <a:p>
            <a:fld id="{F00A00CB-2C12-43BD-8097-0EF59CD27AF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8912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763520"/>
            <a:ext cx="12192000" cy="409448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692261"/>
            <a:ext cx="12191999" cy="1339048"/>
          </a:xfrm>
          <a:effectLst/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B758133-BC95-4C2D-A2A6-2FB86C6D31EA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1" r="-2997"/>
          <a:stretch/>
        </p:blipFill>
        <p:spPr>
          <a:xfrm>
            <a:off x="155415" y="446262"/>
            <a:ext cx="4018551" cy="3632931"/>
          </a:xfrm>
          <a:prstGeom prst="parallelogram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60"/>
          <a:stretch/>
        </p:blipFill>
        <p:spPr>
          <a:xfrm>
            <a:off x="3632745" y="446262"/>
            <a:ext cx="4661404" cy="3632931"/>
          </a:xfrm>
          <a:prstGeom prst="parallelogram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4" r="16693"/>
          <a:stretch/>
        </p:blipFill>
        <p:spPr>
          <a:xfrm>
            <a:off x="7799294" y="446259"/>
            <a:ext cx="4120886" cy="3632934"/>
          </a:xfrm>
          <a:prstGeom prst="parallelogram">
            <a:avLst/>
          </a:prstGeom>
          <a:ln w="38100">
            <a:solidFill>
              <a:schemeClr val="accent4"/>
            </a:solidFill>
          </a:ln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75" y="5726781"/>
            <a:ext cx="2068809" cy="823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5032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6"/>
          <p:cNvSpPr>
            <a:spLocks noChangeAspect="1"/>
          </p:cNvSpPr>
          <p:nvPr/>
        </p:nvSpPr>
        <p:spPr>
          <a:xfrm>
            <a:off x="432618" y="643903"/>
            <a:ext cx="11346427" cy="12089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>
            <a:lvl1pPr marL="285750" indent="-285750">
              <a:buFont typeface="Wingdings" panose="05000000000000000000" pitchFamily="2" charset="2"/>
              <a:buChar char="§"/>
              <a:defRPr/>
            </a:lvl1pPr>
            <a:lvl2pPr marL="609750" indent="-285750">
              <a:buFont typeface="Wingdings" panose="05000000000000000000" pitchFamily="2" charset="2"/>
              <a:buChar char="§"/>
              <a:defRPr/>
            </a:lvl2pPr>
            <a:lvl3pPr marL="915750" indent="-285750">
              <a:buFont typeface="Wingdings" panose="05000000000000000000" pitchFamily="2" charset="2"/>
              <a:buChar char="§"/>
              <a:defRPr/>
            </a:lvl3pPr>
            <a:lvl4pPr marL="1179450" indent="-171450">
              <a:buFont typeface="Wingdings" panose="05000000000000000000" pitchFamily="2" charset="2"/>
              <a:buChar char="§"/>
              <a:defRPr/>
            </a:lvl4pPr>
            <a:lvl5pPr marL="1539450" indent="-171450"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6983F-52E2-49AE-BA0D-5B1A076C45BE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40263" y="6333898"/>
            <a:ext cx="1052508" cy="365125"/>
          </a:xfrm>
        </p:spPr>
        <p:txBody>
          <a:bodyPr/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0284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10940263" y="6333898"/>
            <a:ext cx="10525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987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4541417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2346479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8439" y="3867034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374E9D7C-52A6-4EF3-9110-B94511C0D476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3335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BCCC7-837C-45AD-B990-5DED19893620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374598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20124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C3E3-658D-4D22-9BA0-87CD7EAA571F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35528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E3DA9-C586-47A0-AB36-DDD90849FEBA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74598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27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32E16-0E85-4E45-85A1-5E7BD2BCE4AD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374598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10940263" y="6333898"/>
            <a:ext cx="10525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21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rgbClr val="395B74"/>
                </a:solidFill>
                <a:latin typeface="Arial Unicode MS" pitchFamily="34" charset="-128"/>
                <a:cs typeface="Raav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Gill Sans MT" pitchFamily="34" charset="0"/>
              </a:defRPr>
            </a:lvl1pPr>
            <a:lvl2pPr>
              <a:defRPr>
                <a:latin typeface="Gill Sans MT" pitchFamily="34" charset="0"/>
              </a:defRPr>
            </a:lvl2pPr>
            <a:lvl3pPr>
              <a:defRPr>
                <a:latin typeface="Gill Sans MT" pitchFamily="34" charset="0"/>
              </a:defRPr>
            </a:lvl3pPr>
            <a:lvl4pPr>
              <a:defRPr>
                <a:latin typeface="Gill Sans MT" pitchFamily="34" charset="0"/>
              </a:defRPr>
            </a:lvl4pPr>
            <a:lvl5pPr>
              <a:defRPr>
                <a:latin typeface="Gill Sans MT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4"/>
          <p:cNvSpPr txBox="1">
            <a:spLocks/>
          </p:cNvSpPr>
          <p:nvPr userDrawn="1"/>
        </p:nvSpPr>
        <p:spPr>
          <a:xfrm>
            <a:off x="11595101" y="6161025"/>
            <a:ext cx="711199" cy="70015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0A00CB-2C12-43BD-8097-0EF59CD27AF0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itchFamily="34" charset="0"/>
                <a:ea typeface="ＭＳ Ｐゴシック" charset="-128"/>
                <a:cs typeface="+mn-cs"/>
              </a:rPr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ill Sans MT" pitchFamily="34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25502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4819234"/>
            <a:ext cx="11298200" cy="113257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079412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079412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9F806C1F-AF57-4067-A2BE-97E4AC368163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374598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0146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5FA7D-1D76-4582-AD8A-AAB1E0359D33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374598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 dirty="0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10940263" y="6333898"/>
            <a:ext cx="10525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336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3B7AE-B6D0-4B44-A5E5-EEA8AFB0A450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74598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365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A2458012-5792-4532-8A2D-F8974171F310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5951811"/>
            <a:ext cx="12192000" cy="365125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659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11595101" y="6161025"/>
            <a:ext cx="711199" cy="700151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F00A00CB-2C12-43BD-8097-0EF59CD27AF0}" type="slidenum">
              <a:rPr lang="en-US" smtClean="0">
                <a:latin typeface="Gill Sans MT" pitchFamily="34" charset="0"/>
              </a:rPr>
              <a:pPr>
                <a:defRPr/>
              </a:pPr>
              <a:t>‹#›</a:t>
            </a:fld>
            <a:endParaRPr lang="en-US" dirty="0">
              <a:latin typeface="Gill Sans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413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84909"/>
            <a:ext cx="10972800" cy="9327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11595101" y="6161025"/>
            <a:ext cx="711199" cy="700151"/>
          </a:xfrm>
          <a:prstGeom prst="rect">
            <a:avLst/>
          </a:prstGeom>
        </p:spPr>
        <p:txBody>
          <a:bodyPr/>
          <a:lstStyle>
            <a:lvl1pPr>
              <a:defRPr sz="1400" b="0" i="0">
                <a:latin typeface="Gill Sans MT"/>
                <a:cs typeface="Gill Sans MT"/>
              </a:defRPr>
            </a:lvl1pPr>
          </a:lstStyle>
          <a:p>
            <a:fld id="{F00A00CB-2C12-43BD-8097-0EF59CD27AF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4734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11595101" y="6161025"/>
            <a:ext cx="711199" cy="700151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F00A00CB-2C12-43BD-8097-0EF59CD27AF0}" type="slidenum">
              <a:rPr lang="en-US" smtClean="0">
                <a:latin typeface="Gill Sans MT" pitchFamily="34" charset="0"/>
              </a:rPr>
              <a:pPr>
                <a:defRPr/>
              </a:pPr>
              <a:t>‹#›</a:t>
            </a:fld>
            <a:endParaRPr lang="en-US" dirty="0">
              <a:latin typeface="Gill Sans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309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11595101" y="6161025"/>
            <a:ext cx="711199" cy="700151"/>
          </a:xfrm>
          <a:prstGeom prst="rect">
            <a:avLst/>
          </a:prstGeom>
        </p:spPr>
        <p:txBody>
          <a:bodyPr/>
          <a:lstStyle>
            <a:lvl1pPr>
              <a:defRPr sz="1400" b="0" i="0">
                <a:latin typeface="Gill Sans MT"/>
                <a:cs typeface="Gill Sans MT"/>
              </a:defRPr>
            </a:lvl1pPr>
          </a:lstStyle>
          <a:p>
            <a:fld id="{F00A00CB-2C12-43BD-8097-0EF59CD27AF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622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11595101" y="6161025"/>
            <a:ext cx="711199" cy="700151"/>
          </a:xfrm>
          <a:prstGeom prst="rect">
            <a:avLst/>
          </a:prstGeom>
        </p:spPr>
        <p:txBody>
          <a:bodyPr/>
          <a:lstStyle>
            <a:lvl1pPr>
              <a:defRPr sz="1400" b="0" i="0">
                <a:latin typeface="Gill Sans MT"/>
                <a:cs typeface="Gill Sans MT"/>
              </a:defRPr>
            </a:lvl1pPr>
          </a:lstStyle>
          <a:p>
            <a:fld id="{F00A00CB-2C12-43BD-8097-0EF59CD27AF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646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11595101" y="6161025"/>
            <a:ext cx="711199" cy="700151"/>
          </a:xfrm>
          <a:prstGeom prst="rect">
            <a:avLst/>
          </a:prstGeom>
        </p:spPr>
        <p:txBody>
          <a:bodyPr/>
          <a:lstStyle>
            <a:lvl1pPr>
              <a:defRPr sz="1400" b="0" i="0">
                <a:latin typeface="Gill Sans MT"/>
                <a:cs typeface="Gill Sans MT"/>
              </a:defRPr>
            </a:lvl1pPr>
          </a:lstStyle>
          <a:p>
            <a:fld id="{F00A00CB-2C12-43BD-8097-0EF59CD27AF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905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11595101" y="6161025"/>
            <a:ext cx="711199" cy="700151"/>
          </a:xfrm>
          <a:prstGeom prst="rect">
            <a:avLst/>
          </a:prstGeom>
        </p:spPr>
        <p:txBody>
          <a:bodyPr/>
          <a:lstStyle>
            <a:lvl1pPr>
              <a:defRPr sz="1400" b="0" i="0">
                <a:latin typeface="Gill Sans MT"/>
                <a:cs typeface="Gill Sans MT"/>
              </a:defRPr>
            </a:lvl1pPr>
          </a:lstStyle>
          <a:p>
            <a:fld id="{F00A00CB-2C12-43BD-8097-0EF59CD27AF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827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436563"/>
            <a:ext cx="109728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 descr="header4-01-01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388"/>
            <a:ext cx="12192000" cy="473273"/>
          </a:xfrm>
          <a:prstGeom prst="rect">
            <a:avLst/>
          </a:prstGeom>
        </p:spPr>
      </p:pic>
      <p:pic>
        <p:nvPicPr>
          <p:cNvPr id="6" name="Picture 5" descr="FTA_footer-01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6047680"/>
            <a:ext cx="12192000" cy="83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478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i="0" kern="1200" baseline="0">
          <a:solidFill>
            <a:srgbClr val="395B74"/>
          </a:solidFill>
          <a:latin typeface="Arial Unicode MS" pitchFamily="34" charset="-128"/>
          <a:ea typeface="ＭＳ Ｐゴシック" charset="-128"/>
          <a:cs typeface="Raavi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Gill Sans MT" pitchFamily="34" charset="0"/>
          <a:ea typeface="ＭＳ Ｐゴシック" charset="-128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Gill Sans MT" pitchFamily="34" charset="0"/>
          <a:ea typeface="ＭＳ Ｐゴシック" charset="-128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Gill Sans MT" pitchFamily="34" charset="0"/>
          <a:ea typeface="ＭＳ Ｐゴシック" charset="-128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Gill Sans MT" pitchFamily="34" charset="0"/>
          <a:ea typeface="ＭＳ Ｐゴシック" charset="-128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Gill Sans MT" pitchFamily="34" charset="0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6378924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F6B570EC-99B7-4553-808E-11EFC31CF7DC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378924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Parallelogram 8"/>
          <p:cNvSpPr/>
          <p:nvPr/>
        </p:nvSpPr>
        <p:spPr>
          <a:xfrm>
            <a:off x="446534" y="437653"/>
            <a:ext cx="3525698" cy="154910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Parallelogram 9"/>
          <p:cNvSpPr/>
          <p:nvPr/>
        </p:nvSpPr>
        <p:spPr>
          <a:xfrm>
            <a:off x="8042147" y="437653"/>
            <a:ext cx="3703320" cy="155957"/>
          </a:xfrm>
          <a:prstGeom prst="parallelogram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Parallelogram 10"/>
          <p:cNvSpPr/>
          <p:nvPr/>
        </p:nvSpPr>
        <p:spPr>
          <a:xfrm>
            <a:off x="4155529" y="437653"/>
            <a:ext cx="3703320" cy="154910"/>
          </a:xfrm>
          <a:prstGeom prst="parallelogram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37" y="6047794"/>
            <a:ext cx="1745176" cy="696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701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800" b="0" i="0" u="none" kern="1200" cap="all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24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ransit.dot.gov/research-innovation/strategic-transit-automation-research-plan-report-0116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ransit.dot.gov/automation-research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steven.mortensen@dot.gov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Justin.john@dot.gov" TargetMode="External"/><Relationship Id="rId4" Type="http://schemas.openxmlformats.org/officeDocument/2006/relationships/hyperlink" Target="mailto:danyell.diggs@dot.go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5" title="This is slide background with FTA's name and logo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93856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3131740" y="2089286"/>
            <a:ext cx="5848423" cy="4873838"/>
          </a:xfrm>
        </p:spPr>
        <p:txBody>
          <a:bodyPr rtlCol="0" anchor="t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700" dirty="0">
                <a:latin typeface="Raavi" panose="020B0502040204020203" pitchFamily="34" charset="0"/>
                <a:ea typeface="Arial Unicode MS"/>
              </a:rPr>
              <a:t>Talking Technology and Transportation (T3) Webinar </a:t>
            </a:r>
            <a:r>
              <a:rPr lang="en-US" sz="3100" dirty="0">
                <a:latin typeface="Raavi" panose="020B0502040204020203" pitchFamily="34" charset="0"/>
                <a:ea typeface="Arial Unicode MS"/>
              </a:rPr>
              <a:t/>
            </a:r>
            <a:br>
              <a:rPr lang="en-US" sz="3100" dirty="0">
                <a:latin typeface="Raavi" panose="020B0502040204020203" pitchFamily="34" charset="0"/>
                <a:ea typeface="Arial Unicode MS"/>
              </a:rPr>
            </a:br>
            <a:r>
              <a:rPr lang="en-US" sz="3100" dirty="0">
                <a:latin typeface="Raavi" panose="020B0502040204020203" pitchFamily="34" charset="0"/>
                <a:ea typeface="Arial Unicode MS"/>
              </a:rPr>
              <a:t/>
            </a:r>
            <a:br>
              <a:rPr lang="en-US" sz="3100" dirty="0">
                <a:latin typeface="Raavi" panose="020B0502040204020203" pitchFamily="34" charset="0"/>
                <a:ea typeface="Arial Unicode MS"/>
              </a:rPr>
            </a:br>
            <a:r>
              <a:rPr lang="en-US" sz="2200" dirty="0">
                <a:latin typeface="Raavi" panose="020B0502040204020203" pitchFamily="34" charset="0"/>
                <a:ea typeface="Arial Unicode MS"/>
              </a:rPr>
              <a:t> November 7</a:t>
            </a:r>
            <a:r>
              <a:rPr lang="en-US" sz="2200" dirty="0">
                <a:solidFill>
                  <a:srgbClr val="385B74"/>
                </a:solidFill>
                <a:latin typeface="Raavi" pitchFamily="34" charset="0"/>
                <a:ea typeface="Arial Unicode MS"/>
              </a:rPr>
              <a:t>, 2019</a:t>
            </a:r>
            <a:br>
              <a:rPr lang="en-US" sz="2200" dirty="0">
                <a:solidFill>
                  <a:srgbClr val="385B74"/>
                </a:solidFill>
                <a:latin typeface="Raavi" pitchFamily="34" charset="0"/>
                <a:ea typeface="Arial Unicode MS"/>
              </a:rPr>
            </a:br>
            <a:r>
              <a:rPr lang="en-US" sz="3100" dirty="0">
                <a:latin typeface="Raavi" panose="020B0502040204020203" pitchFamily="34" charset="0"/>
                <a:ea typeface="Arial Unicode MS"/>
              </a:rPr>
              <a:t/>
            </a:r>
            <a:br>
              <a:rPr lang="en-US" sz="3100" dirty="0">
                <a:latin typeface="Raavi" panose="020B0502040204020203" pitchFamily="34" charset="0"/>
                <a:ea typeface="Arial Unicode MS"/>
              </a:rPr>
            </a:br>
            <a:r>
              <a:rPr lang="en-US" dirty="0"/>
              <a:t>FTA Transit Automation Research: Transit Bus Automation Market Assessment</a:t>
            </a:r>
            <a:r>
              <a:rPr lang="en-US" sz="2500" dirty="0">
                <a:latin typeface="Raavi" pitchFamily="34" charset="0"/>
                <a:ea typeface="+mj-ea"/>
              </a:rPr>
              <a:t/>
            </a:r>
            <a:br>
              <a:rPr lang="en-US" sz="2500" dirty="0">
                <a:latin typeface="Raavi" pitchFamily="34" charset="0"/>
                <a:ea typeface="+mj-ea"/>
              </a:rPr>
            </a:br>
            <a:r>
              <a:rPr lang="en-US" sz="2500" dirty="0">
                <a:latin typeface="Raavi" pitchFamily="34" charset="0"/>
                <a:ea typeface="+mj-ea"/>
              </a:rPr>
              <a:t/>
            </a:r>
            <a:br>
              <a:rPr lang="en-US" sz="2500" dirty="0">
                <a:latin typeface="Raavi" pitchFamily="34" charset="0"/>
                <a:ea typeface="+mj-ea"/>
              </a:rPr>
            </a:br>
            <a:r>
              <a:rPr lang="en-US" sz="2400" dirty="0">
                <a:latin typeface="Helvetica Neue"/>
                <a:ea typeface="+mj-ea"/>
              </a:rPr>
              <a:t/>
            </a:r>
            <a:br>
              <a:rPr lang="en-US" sz="2400" dirty="0">
                <a:latin typeface="Helvetica Neue"/>
                <a:ea typeface="+mj-ea"/>
              </a:rPr>
            </a:br>
            <a:r>
              <a:rPr lang="en-US" sz="2400" dirty="0">
                <a:latin typeface="Helvetica Neue"/>
                <a:ea typeface="+mj-ea"/>
              </a:rPr>
              <a:t/>
            </a:r>
            <a:br>
              <a:rPr lang="en-US" sz="2400" dirty="0">
                <a:latin typeface="Helvetica Neue"/>
                <a:ea typeface="+mj-ea"/>
              </a:rPr>
            </a:br>
            <a:r>
              <a:rPr lang="en-US" sz="2200" dirty="0">
                <a:solidFill>
                  <a:schemeClr val="tx1"/>
                </a:solidFill>
                <a:latin typeface="Gill Sans MT" pitchFamily="34" charset="0"/>
                <a:ea typeface="+mj-ea"/>
              </a:rPr>
              <a:t>Steve Mortensen</a:t>
            </a:r>
            <a:br>
              <a:rPr lang="en-US" sz="2200" dirty="0">
                <a:solidFill>
                  <a:schemeClr val="tx1"/>
                </a:solidFill>
                <a:latin typeface="Gill Sans MT" pitchFamily="34" charset="0"/>
                <a:ea typeface="+mj-ea"/>
              </a:rPr>
            </a:br>
            <a:r>
              <a:rPr lang="en-US" sz="1800" dirty="0">
                <a:solidFill>
                  <a:schemeClr val="tx1"/>
                </a:solidFill>
                <a:latin typeface="Gill Sans MT" pitchFamily="34" charset="0"/>
                <a:ea typeface="+mj-ea"/>
              </a:rPr>
              <a:t>Office of Research, Demonstration, and Innovation</a:t>
            </a:r>
            <a:endParaRPr lang="en-US" sz="1900" dirty="0">
              <a:solidFill>
                <a:schemeClr val="tx1"/>
              </a:solidFill>
              <a:latin typeface="Gill Sans MT" pitchFamily="34" charset="0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29953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6"/>
          <p:cNvSpPr txBox="1">
            <a:spLocks/>
          </p:cNvSpPr>
          <p:nvPr/>
        </p:nvSpPr>
        <p:spPr bwMode="auto">
          <a:xfrm>
            <a:off x="1728396" y="821075"/>
            <a:ext cx="8939605" cy="470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Gill Sans MT" pitchFamily="34" charset="0"/>
                <a:ea typeface="ＭＳ Ｐゴシック" charset="-128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Gill Sans MT" pitchFamily="34" charset="0"/>
                <a:ea typeface="ＭＳ Ｐゴシック" charset="-128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Gill Sans MT" pitchFamily="34" charset="0"/>
                <a:ea typeface="ＭＳ Ｐゴシック" charset="-128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Gill Sans MT" pitchFamily="34" charset="0"/>
                <a:ea typeface="ＭＳ Ｐゴシック" charset="-128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Gill Sans MT" pitchFamily="34" charset="0"/>
                <a:ea typeface="ＭＳ Ｐゴシック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 defTabSz="457200"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400" b="1" dirty="0">
                <a:solidFill>
                  <a:prstClr val="black"/>
                </a:solidFill>
              </a:rPr>
              <a:t>Background:</a:t>
            </a:r>
          </a:p>
          <a:p>
            <a:pPr marL="491490" lvl="1" indent="-91440" defTabSz="457200"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400" dirty="0">
                <a:solidFill>
                  <a:prstClr val="black"/>
                </a:solidFill>
              </a:rPr>
              <a:t> FTA’s five-year research plan on automation for transit buses</a:t>
            </a:r>
          </a:p>
          <a:p>
            <a:pPr marL="491490" lvl="1" indent="-91440" defTabSz="457200"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400" dirty="0">
                <a:solidFill>
                  <a:prstClr val="black"/>
                </a:solidFill>
              </a:rPr>
              <a:t> Published in January 2018. Establishes a research and demonstration framework</a:t>
            </a:r>
          </a:p>
          <a:p>
            <a:pPr marL="491490" lvl="1" indent="-91440" defTabSz="457200"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400" dirty="0">
                <a:solidFill>
                  <a:prstClr val="black"/>
                </a:solidFill>
              </a:rPr>
              <a:t> Leverages the core strengths of academia, public institutions, and private sector</a:t>
            </a:r>
          </a:p>
          <a:p>
            <a:pPr marL="274320" indent="-274320" defTabSz="457200"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400" b="1" dirty="0">
                <a:solidFill>
                  <a:prstClr val="black"/>
                </a:solidFill>
              </a:rPr>
              <a:t>Complementary Work Areas:</a:t>
            </a:r>
          </a:p>
          <a:p>
            <a:pPr marL="491490" lvl="1" indent="-91440" defTabSz="457200"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400" dirty="0">
                <a:solidFill>
                  <a:prstClr val="black"/>
                </a:solidFill>
              </a:rPr>
              <a:t> Enabling Research</a:t>
            </a:r>
          </a:p>
          <a:p>
            <a:pPr marL="491490" lvl="1" indent="-91440" defTabSz="457200"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400" dirty="0">
                <a:solidFill>
                  <a:prstClr val="black"/>
                </a:solidFill>
              </a:rPr>
              <a:t> Integrated Demonstrations</a:t>
            </a:r>
          </a:p>
          <a:p>
            <a:pPr marL="491490" lvl="1" indent="-91440" defTabSz="457200"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400" dirty="0">
                <a:solidFill>
                  <a:prstClr val="black"/>
                </a:solidFill>
              </a:rPr>
              <a:t> Strategic Partnerships</a:t>
            </a:r>
          </a:p>
          <a:p>
            <a:pPr marL="491490" lvl="1" indent="-91440" defTabSz="457200"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400" dirty="0">
                <a:solidFill>
                  <a:prstClr val="black"/>
                </a:solidFill>
              </a:rPr>
              <a:t> Stakeholder Engagement / Knowledge Transfer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851" y="359073"/>
            <a:ext cx="10972800" cy="628170"/>
          </a:xfrm>
        </p:spPr>
        <p:txBody>
          <a:bodyPr/>
          <a:lstStyle/>
          <a:p>
            <a:r>
              <a:rPr lang="en-US" sz="3200" dirty="0"/>
              <a:t>Strategic Transit Automation Research (STAR) Plan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4658298" y="5878033"/>
            <a:ext cx="5549900" cy="571527"/>
            <a:chOff x="3136900" y="6248373"/>
            <a:chExt cx="5549900" cy="571527"/>
          </a:xfrm>
        </p:grpSpPr>
        <p:sp>
          <p:nvSpPr>
            <p:cNvPr id="6" name="Rounded Rectangle 5"/>
            <p:cNvSpPr/>
            <p:nvPr/>
          </p:nvSpPr>
          <p:spPr>
            <a:xfrm>
              <a:off x="3136900" y="6248373"/>
              <a:ext cx="5549900" cy="571527"/>
            </a:xfrm>
            <a:prstGeom prst="roundRect">
              <a:avLst/>
            </a:prstGeom>
            <a:solidFill>
              <a:srgbClr val="A7C9EA"/>
            </a:solidFill>
            <a:ln w="60325">
              <a:solidFill>
                <a:srgbClr val="395B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3175000" y="6287443"/>
              <a:ext cx="55118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400" dirty="0">
                  <a:solidFill>
                    <a:prstClr val="black"/>
                  </a:solidFill>
                  <a:latin typeface="Gill Sans MT" panose="020B0502020104020203" pitchFamily="34" charset="0"/>
                  <a:ea typeface="ＭＳ Ｐゴシック" charset="-128"/>
                </a:rPr>
                <a:t>Link: </a:t>
              </a:r>
              <a:r>
                <a:rPr lang="en-US" sz="1400" dirty="0">
                  <a:solidFill>
                    <a:prstClr val="black"/>
                  </a:solidFill>
                  <a:latin typeface="Gill Sans MT" panose="020B0502020104020203" pitchFamily="34" charset="0"/>
                  <a:ea typeface="ＭＳ Ｐゴシック" charset="-128"/>
                  <a:hlinkClick r:id="rId3"/>
                </a:rPr>
                <a:t>https://www.transit.dot.gov/research-innovation/strategic-transit-automation-research-plan-report-0116</a:t>
              </a:r>
              <a:endParaRPr lang="en-US" sz="1400" dirty="0">
                <a:solidFill>
                  <a:prstClr val="black"/>
                </a:solidFill>
                <a:latin typeface="Gill Sans MT" panose="020B0502020104020203" pitchFamily="34" charset="0"/>
                <a:ea typeface="ＭＳ Ｐゴシック" charset="-128"/>
              </a:endParaRPr>
            </a:p>
          </p:txBody>
        </p:sp>
      </p:grpSp>
      <p:pic>
        <p:nvPicPr>
          <p:cNvPr id="8" name="Picture 7" descr="This image is a screenshot of the FTA Strategic Transit Automation Research Plan document, dated January 2018. It is white with blue text writing on the front cover accompanied by a rendering of a small shuttle vehicle. The vehicle design shows roughly 8 passenger seats and no particular place for a driver. The screenshot of the STAR Plan document includes a USDOT / FTA triscallion logo." title="FTA Strategic Transit Automation Research Plan">
            <a:extLst>
              <a:ext uri="{FF2B5EF4-FFF2-40B4-BE49-F238E27FC236}">
                <a16:creationId xmlns:a16="http://schemas.microsoft.com/office/drawing/2014/main" id="{02063F4B-791E-4EEA-8DF9-3900C495741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901" t="12638" r="35720" b="31530"/>
          <a:stretch/>
        </p:blipFill>
        <p:spPr>
          <a:xfrm>
            <a:off x="9287320" y="3059101"/>
            <a:ext cx="1834006" cy="2337461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</p:pic>
    </p:spTree>
    <p:extLst>
      <p:ext uri="{BB962C8B-B14F-4D97-AF65-F5344CB8AC3E}">
        <p14:creationId xmlns:p14="http://schemas.microsoft.com/office/powerpoint/2010/main" val="4008119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 flipH="1">
            <a:off x="9996489" y="6173788"/>
            <a:ext cx="523873" cy="365125"/>
          </a:xfrm>
          <a:prstGeom prst="rect">
            <a:avLst/>
          </a:prstGeom>
        </p:spPr>
        <p:txBody>
          <a:bodyPr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1F2646B2-07B8-4A55-877A-153D84ACCCD9}" type="slidenum">
              <a:rPr lang="en-US">
                <a:solidFill>
                  <a:prstClr val="black"/>
                </a:solidFill>
                <a:latin typeface="Arial" charset="0"/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dirty="0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800322" y="-60622"/>
            <a:ext cx="8048852" cy="487029"/>
          </a:xfrm>
        </p:spPr>
        <p:txBody>
          <a:bodyPr/>
          <a:lstStyle/>
          <a:p>
            <a:r>
              <a:rPr lang="en-US" sz="3200" dirty="0">
                <a:solidFill>
                  <a:schemeClr val="bg2">
                    <a:lumMod val="50000"/>
                  </a:schemeClr>
                </a:solidFill>
              </a:rPr>
              <a:t>STAR Plan </a:t>
            </a:r>
          </a:p>
        </p:txBody>
      </p:sp>
      <p:pic>
        <p:nvPicPr>
          <p:cNvPr id="6" name="Picture 5" descr="Flowchart showing the Strategic Transit Automation Roadmap. It is a timeline stretcing from FY 2017 to FY 2022 and graphically depicts where different activities will behin and end. Post-FY 2020, there is an indication that the FAST Act will have ended. The activties are roughly broken down into three areas: Enabling Research, Integrated Demos, and Strategic Partnerships. Three other areas of work: Knolwledge Transfer, Stakeholder Engagement, and Technical Assistance will be ongoing for the entirety of the road map.&#10;&#10;The project descriptions section of the STAR Plan shares full details on each of the activities." title="Strategic Transit Automation Research Roadmap"/>
          <p:cNvPicPr>
            <a:picLocks noChangeAspect="1"/>
          </p:cNvPicPr>
          <p:nvPr/>
        </p:nvPicPr>
        <p:blipFill rotWithShape="1">
          <a:blip r:embed="rId3"/>
          <a:srcRect t="8421"/>
          <a:stretch/>
        </p:blipFill>
        <p:spPr>
          <a:xfrm>
            <a:off x="1664315" y="426407"/>
            <a:ext cx="8811172" cy="6051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748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Research Status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2349391" y="1738748"/>
          <a:ext cx="7493218" cy="3696183"/>
        </p:xfrm>
        <a:graphic>
          <a:graphicData uri="http://schemas.openxmlformats.org/drawingml/2006/table">
            <a:tbl>
              <a:tblPr firstRow="1" firstCol="1" bandRow="1"/>
              <a:tblGrid>
                <a:gridCol w="5296556">
                  <a:extLst>
                    <a:ext uri="{9D8B030D-6E8A-4147-A177-3AD203B41FA5}">
                      <a16:colId xmlns:a16="http://schemas.microsoft.com/office/drawing/2014/main" val="2419337389"/>
                    </a:ext>
                  </a:extLst>
                </a:gridCol>
                <a:gridCol w="2196662">
                  <a:extLst>
                    <a:ext uri="{9D8B030D-6E8A-4147-A177-3AD203B41FA5}">
                      <a16:colId xmlns:a16="http://schemas.microsoft.com/office/drawing/2014/main" val="3309176054"/>
                    </a:ext>
                  </a:extLst>
                </a:gridCol>
              </a:tblGrid>
              <a:tr h="36043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FF"/>
                          </a:solidFill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Research Task</a:t>
                      </a:r>
                      <a:endParaRPr lang="en-US" sz="20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5819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FF"/>
                          </a:solidFill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endParaRPr lang="en-US" sz="18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581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2433290"/>
                  </a:ext>
                </a:extLst>
              </a:tr>
              <a:tr h="41696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Transferability of Automation Technologies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800" b="0" dirty="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423437"/>
                  </a:ext>
                </a:extLst>
              </a:tr>
              <a:tr h="41696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Automated Transit Bus Test Facility Requirements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800" b="0" dirty="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2062824"/>
                  </a:ext>
                </a:extLst>
              </a:tr>
              <a:tr h="41696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Transit Bus Automation Market Assessment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800" b="0" dirty="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990445"/>
                  </a:ext>
                </a:extLst>
              </a:tr>
              <a:tr h="416969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 Considerations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Publication Pending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6062015"/>
                  </a:ext>
                </a:extLst>
              </a:tr>
              <a:tr h="416969">
                <a:tc>
                  <a:txBody>
                    <a:bodyPr/>
                    <a:lstStyle/>
                    <a:p>
                      <a:pPr marL="0" marR="0" lvl="0" indent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Strategic Partnerships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Selection Pending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3861545"/>
                  </a:ext>
                </a:extLst>
              </a:tr>
              <a:tr h="416969">
                <a:tc>
                  <a:txBody>
                    <a:bodyPr/>
                    <a:lstStyle/>
                    <a:p>
                      <a:pPr marL="0" marR="0" lvl="0" indent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Integrated Demonstrations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Selection Pending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5062318"/>
                  </a:ext>
                </a:extLst>
              </a:tr>
              <a:tr h="4169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en-US" sz="1800" b="0" dirty="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Hazard Analysis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 Progress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6010587"/>
                  </a:ext>
                </a:extLst>
              </a:tr>
              <a:tr h="4169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Stakeholder Engagement and Knowledge Transfer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800" b="0" dirty="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 Progress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7C9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446456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0EEFD691-D5AD-4F8C-8187-A0BFBEC5D707}"/>
              </a:ext>
            </a:extLst>
          </p:cNvPr>
          <p:cNvSpPr/>
          <p:nvPr/>
        </p:nvSpPr>
        <p:spPr>
          <a:xfrm>
            <a:off x="2830288" y="6056172"/>
            <a:ext cx="71443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dirty="0">
                <a:solidFill>
                  <a:prstClr val="black"/>
                </a:solidFill>
                <a:latin typeface="Arial" charset="0"/>
                <a:ea typeface="ＭＳ Ｐゴシック" charset="-128"/>
              </a:rPr>
              <a:t>Transit Automation Research Webpage: </a:t>
            </a:r>
            <a:r>
              <a:rPr lang="en-US" sz="1400" dirty="0">
                <a:solidFill>
                  <a:prstClr val="black"/>
                </a:solidFill>
                <a:latin typeface="Arial" charset="0"/>
                <a:ea typeface="ＭＳ Ｐゴシック" charset="-128"/>
                <a:hlinkClick r:id="rId3"/>
              </a:rPr>
              <a:t>https://www.transit.dot.gov/automation-research</a:t>
            </a:r>
            <a:endParaRPr lang="en-US" sz="1400" dirty="0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92357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Contact Information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6396408" y="1946958"/>
            <a:ext cx="3708884" cy="1801078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Steve Mortensen</a:t>
            </a:r>
          </a:p>
          <a:p>
            <a:pPr marL="0" indent="0">
              <a:buNone/>
            </a:pPr>
            <a:r>
              <a:rPr lang="en-US" sz="2000" dirty="0"/>
              <a:t>Senior ITS Engineer</a:t>
            </a:r>
          </a:p>
          <a:p>
            <a:pPr marL="0" indent="0">
              <a:buNone/>
            </a:pPr>
            <a:r>
              <a:rPr lang="en-US" sz="2000" dirty="0">
                <a:hlinkClick r:id="rId3"/>
              </a:rPr>
              <a:t>steven.mortensen@dot.gov</a:t>
            </a:r>
            <a:r>
              <a:rPr lang="en-US" sz="2000" dirty="0"/>
              <a:t> </a:t>
            </a:r>
          </a:p>
          <a:p>
            <a:pPr marL="0" indent="0">
              <a:buNone/>
            </a:pPr>
            <a:r>
              <a:rPr lang="en-US" sz="2000" dirty="0"/>
              <a:t>202-493-0459</a:t>
            </a:r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7" name="Content Placeholder 6"/>
          <p:cNvSpPr txBox="1">
            <a:spLocks/>
          </p:cNvSpPr>
          <p:nvPr/>
        </p:nvSpPr>
        <p:spPr>
          <a:xfrm>
            <a:off x="2406876" y="1946958"/>
            <a:ext cx="3397723" cy="2022144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Gill Sans MT" pitchFamily="34" charset="0"/>
                <a:ea typeface="ＭＳ Ｐゴシック" charset="-128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Gill Sans MT" pitchFamily="34" charset="0"/>
                <a:ea typeface="ＭＳ Ｐゴシック" charset="-128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Gill Sans MT" pitchFamily="34" charset="0"/>
                <a:ea typeface="ＭＳ Ｐゴシック" charset="-128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Gill Sans MT" pitchFamily="34" charset="0"/>
                <a:ea typeface="ＭＳ Ｐゴシック" charset="-128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Gill Sans MT" pitchFamily="34" charset="0"/>
                <a:ea typeface="ＭＳ Ｐゴシック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2800" dirty="0">
                <a:solidFill>
                  <a:prstClr val="black"/>
                </a:solidFill>
              </a:rPr>
              <a:t>Danyell Diggs</a:t>
            </a:r>
          </a:p>
          <a:p>
            <a:pPr marL="0" indent="0">
              <a:buNone/>
              <a:defRPr/>
            </a:pPr>
            <a:r>
              <a:rPr lang="en-US" sz="2000" dirty="0">
                <a:solidFill>
                  <a:prstClr val="black"/>
                </a:solidFill>
              </a:rPr>
              <a:t>Senior Transportation Program Analyst</a:t>
            </a:r>
          </a:p>
          <a:p>
            <a:pPr marL="0" indent="0">
              <a:buNone/>
              <a:defRPr/>
            </a:pPr>
            <a:r>
              <a:rPr lang="en-US" sz="2000" dirty="0">
                <a:solidFill>
                  <a:prstClr val="black"/>
                </a:solidFill>
                <a:hlinkClick r:id="rId4"/>
              </a:rPr>
              <a:t>danyell.diggs@dot.gov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</a:p>
          <a:p>
            <a:pPr marL="0" indent="0">
              <a:buNone/>
              <a:defRPr/>
            </a:pPr>
            <a:r>
              <a:rPr lang="en-US" sz="2000" dirty="0">
                <a:solidFill>
                  <a:prstClr val="black"/>
                </a:solidFill>
              </a:rPr>
              <a:t>202-366-1077</a:t>
            </a:r>
          </a:p>
          <a:p>
            <a:pPr marL="0" indent="0">
              <a:buNone/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4FF1C2F0-F358-43A5-B5C7-7F6EC944A4B7}"/>
              </a:ext>
            </a:extLst>
          </p:cNvPr>
          <p:cNvSpPr txBox="1">
            <a:spLocks/>
          </p:cNvSpPr>
          <p:nvPr/>
        </p:nvSpPr>
        <p:spPr bwMode="auto">
          <a:xfrm>
            <a:off x="4802402" y="4048738"/>
            <a:ext cx="3695154" cy="1881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Gill Sans MT" pitchFamily="34" charset="0"/>
                <a:ea typeface="ＭＳ Ｐゴシック" charset="-128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Gill Sans MT" pitchFamily="34" charset="0"/>
                <a:ea typeface="ＭＳ Ｐゴシック" charset="-128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Gill Sans MT" pitchFamily="34" charset="0"/>
                <a:ea typeface="ＭＳ Ｐゴシック" charset="-128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Gill Sans MT" pitchFamily="34" charset="0"/>
                <a:ea typeface="ＭＳ Ｐゴシック" charset="-128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Gill Sans MT" pitchFamily="34" charset="0"/>
                <a:ea typeface="ＭＳ Ｐゴシック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2800" dirty="0">
                <a:solidFill>
                  <a:prstClr val="black"/>
                </a:solidFill>
              </a:rPr>
              <a:t>Justin John</a:t>
            </a:r>
          </a:p>
          <a:p>
            <a:pPr marL="0" indent="0">
              <a:buNone/>
              <a:defRPr/>
            </a:pPr>
            <a:r>
              <a:rPr lang="en-US" sz="2000" dirty="0">
                <a:solidFill>
                  <a:prstClr val="black"/>
                </a:solidFill>
              </a:rPr>
              <a:t>Transportation Program Specialist</a:t>
            </a:r>
          </a:p>
          <a:p>
            <a:pPr marL="0" indent="0">
              <a:buNone/>
              <a:defRPr/>
            </a:pPr>
            <a:r>
              <a:rPr lang="en-US" sz="2000" dirty="0">
                <a:solidFill>
                  <a:prstClr val="black"/>
                </a:solidFill>
                <a:hlinkClick r:id="rId5"/>
              </a:rPr>
              <a:t>Justin.john@dot.gov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</a:p>
          <a:p>
            <a:pPr marL="0" indent="0">
              <a:buNone/>
              <a:defRPr/>
            </a:pPr>
            <a:r>
              <a:rPr lang="en-US" sz="2000" dirty="0">
                <a:solidFill>
                  <a:prstClr val="black"/>
                </a:solidFill>
              </a:rPr>
              <a:t>202-366-2823</a:t>
            </a:r>
          </a:p>
          <a:p>
            <a:pPr marL="0" indent="0">
              <a:buNone/>
              <a:defRPr/>
            </a:pPr>
            <a:endParaRPr lang="en-US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385936"/>
      </p:ext>
    </p:extLst>
  </p:cSld>
  <p:clrMapOvr>
    <a:masterClrMapping/>
  </p:clrMapOvr>
</p:sld>
</file>

<file path=ppt/theme/theme1.xml><?xml version="1.0" encoding="utf-8"?>
<a:theme xmlns:a="http://schemas.openxmlformats.org/drawingml/2006/main" name="AATMhealthtransportationPPT12312014">
  <a:themeElements>
    <a:clrScheme name="FTA Research">
      <a:dk1>
        <a:sysClr val="windowText" lastClr="000000"/>
      </a:dk1>
      <a:lt1>
        <a:sysClr val="window" lastClr="FFFFFF"/>
      </a:lt1>
      <a:dk2>
        <a:srgbClr val="17144D"/>
      </a:dk2>
      <a:lt2>
        <a:srgbClr val="839EB7"/>
      </a:lt2>
      <a:accent1>
        <a:srgbClr val="413F77"/>
      </a:accent1>
      <a:accent2>
        <a:srgbClr val="C0504D"/>
      </a:accent2>
      <a:accent3>
        <a:srgbClr val="347358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vidend">
  <a:themeElements>
    <a:clrScheme name="Ops Emerging TMC Data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5E3367"/>
      </a:accent1>
      <a:accent2>
        <a:srgbClr val="95C535"/>
      </a:accent2>
      <a:accent3>
        <a:srgbClr val="B2324B"/>
      </a:accent3>
      <a:accent4>
        <a:srgbClr val="FFDCB9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FHWA">
      <a:majorFont>
        <a:latin typeface="Century Gothic"/>
        <a:ea typeface=""/>
        <a:cs typeface=""/>
      </a:majorFont>
      <a:minorFont>
        <a:latin typeface="Calibri"/>
        <a:ea typeface=""/>
        <a:cs typeface="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4120</TotalTime>
  <Words>164</Words>
  <Application>Microsoft Office PowerPoint</Application>
  <PresentationFormat>Widescreen</PresentationFormat>
  <Paragraphs>52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9" baseType="lpstr">
      <vt:lpstr>Arial Unicode MS</vt:lpstr>
      <vt:lpstr>ＭＳ Ｐゴシック</vt:lpstr>
      <vt:lpstr>Arial</vt:lpstr>
      <vt:lpstr>Calibri</vt:lpstr>
      <vt:lpstr>Century Gothic</vt:lpstr>
      <vt:lpstr>Gill Sans MT</vt:lpstr>
      <vt:lpstr>Helvetica Neue</vt:lpstr>
      <vt:lpstr>Raavi</vt:lpstr>
      <vt:lpstr>Symbol</vt:lpstr>
      <vt:lpstr>Times New Roman</vt:lpstr>
      <vt:lpstr>Wingdings</vt:lpstr>
      <vt:lpstr>Wingdings 2</vt:lpstr>
      <vt:lpstr>AATMhealthtransportationPPT12312014</vt:lpstr>
      <vt:lpstr>Dividend</vt:lpstr>
      <vt:lpstr>Talking Technology and Transportation (T3) Webinar    November 7, 2019  FTA Transit Automation Research: Transit Bus Automation Market Assessment    Steve Mortensen Office of Research, Demonstration, and Innovation</vt:lpstr>
      <vt:lpstr>Strategic Transit Automation Research (STAR) Plan</vt:lpstr>
      <vt:lpstr>STAR Plan </vt:lpstr>
      <vt:lpstr>Research Status</vt:lpstr>
      <vt:lpstr>Contact Information</vt:lpstr>
    </vt:vector>
  </TitlesOfParts>
  <Company>U.S. Department of Energy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Nealer, Rachael</dc:creator>
  <cp:lastModifiedBy>Doherty, Don CTR (Volpe)</cp:lastModifiedBy>
  <cp:revision>264</cp:revision>
  <cp:lastPrinted>2019-11-07T17:05:05Z</cp:lastPrinted>
  <dcterms:created xsi:type="dcterms:W3CDTF">2017-04-08T00:24:06Z</dcterms:created>
  <dcterms:modified xsi:type="dcterms:W3CDTF">2019-11-21T13:52:22Z</dcterms:modified>
</cp:coreProperties>
</file>