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96" r:id="rId2"/>
  </p:sldMasterIdLst>
  <p:notesMasterIdLst>
    <p:notesMasterId r:id="rId5"/>
  </p:notesMasterIdLst>
  <p:handoutMasterIdLst>
    <p:handoutMasterId r:id="rId6"/>
  </p:handoutMasterIdLst>
  <p:sldIdLst>
    <p:sldId id="421" r:id="rId3"/>
    <p:sldId id="422" r:id="rId4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ADC"/>
    <a:srgbClr val="77BD1C"/>
    <a:srgbClr val="106625"/>
    <a:srgbClr val="C1E9FF"/>
    <a:srgbClr val="FBEBC4"/>
    <a:srgbClr val="DEB5FF"/>
    <a:srgbClr val="FFCA9A"/>
    <a:srgbClr val="F9CFD4"/>
    <a:srgbClr val="04A7E2"/>
    <a:srgbClr val="5B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958" autoAdjust="0"/>
  </p:normalViewPr>
  <p:slideViewPr>
    <p:cSldViewPr snapToGrid="0">
      <p:cViewPr varScale="1">
        <p:scale>
          <a:sx n="122" d="100"/>
          <a:sy n="122" d="100"/>
        </p:scale>
        <p:origin x="96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13578"/>
    </p:cViewPr>
  </p:sorterViewPr>
  <p:notesViewPr>
    <p:cSldViewPr snapToGrid="0">
      <p:cViewPr varScale="1">
        <p:scale>
          <a:sx n="129" d="100"/>
          <a:sy n="129" d="100"/>
        </p:scale>
        <p:origin x="1956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FBB2FD5A-06B6-954A-831D-A8E8E8D0FB3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AE235D8D-F6D1-514C-9C26-1A40596F8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7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DCD9FB3-46C9-481E-9C2F-1AEFB0389D7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7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0721A929-D165-4178-92D2-077AB47AD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72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53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1A929-D165-4178-92D2-077AB47ADE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4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E8D6A97-7E19-2D41-8B0B-B6F38B594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55763"/>
          </a:xfrm>
        </p:spPr>
        <p:txBody>
          <a:bodyPr anchor="b">
            <a:normAutofit/>
          </a:bodyPr>
          <a:lstStyle>
            <a:lvl1pPr algn="ctr">
              <a:defRPr sz="3733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4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1B54AE9-EF89-8F4A-A870-67E3355DEB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853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43F856-6AFC-3543-B639-C69A2C40D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31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03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41AB739-9001-A54D-A7A6-A69F5D4368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3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763520"/>
            <a:ext cx="12192000" cy="40944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92261"/>
            <a:ext cx="12191999" cy="1339048"/>
          </a:xfrm>
          <a:effectLst/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758133-BC95-4C2D-A2A6-2FB86C6D31E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1" r="-2997"/>
          <a:stretch/>
        </p:blipFill>
        <p:spPr>
          <a:xfrm>
            <a:off x="155415" y="446262"/>
            <a:ext cx="4018551" cy="3632931"/>
          </a:xfrm>
          <a:prstGeom prst="parallelogram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0"/>
          <a:stretch/>
        </p:blipFill>
        <p:spPr>
          <a:xfrm>
            <a:off x="3632745" y="446262"/>
            <a:ext cx="4661404" cy="3632931"/>
          </a:xfrm>
          <a:prstGeom prst="parallelogram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" r="16693"/>
          <a:stretch/>
        </p:blipFill>
        <p:spPr>
          <a:xfrm>
            <a:off x="7799294" y="446259"/>
            <a:ext cx="4120886" cy="3632934"/>
          </a:xfrm>
          <a:prstGeom prst="parallelogram">
            <a:avLst/>
          </a:prstGeom>
          <a:ln w="38100">
            <a:solidFill>
              <a:schemeClr val="accent4"/>
            </a:solidFill>
          </a:ln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75" y="5726781"/>
            <a:ext cx="2068809" cy="82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03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/>
          <p:cNvSpPr>
            <a:spLocks noChangeAspect="1"/>
          </p:cNvSpPr>
          <p:nvPr/>
        </p:nvSpPr>
        <p:spPr>
          <a:xfrm>
            <a:off x="432618" y="643903"/>
            <a:ext cx="11346427" cy="12089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/>
            </a:lvl1pPr>
            <a:lvl2pPr marL="609750" indent="-285750">
              <a:buFont typeface="Wingdings" panose="05000000000000000000" pitchFamily="2" charset="2"/>
              <a:buChar char="§"/>
              <a:defRPr/>
            </a:lvl2pPr>
            <a:lvl3pPr marL="915750" indent="-285750">
              <a:buFont typeface="Wingdings" panose="05000000000000000000" pitchFamily="2" charset="2"/>
              <a:buChar char="§"/>
              <a:defRPr/>
            </a:lvl3pPr>
            <a:lvl4pPr marL="1179450" indent="-171450">
              <a:buFont typeface="Wingdings" panose="05000000000000000000" pitchFamily="2" charset="2"/>
              <a:buChar char="§"/>
              <a:defRPr/>
            </a:lvl4pPr>
            <a:lvl5pPr marL="1539450" indent="-1714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983F-52E2-49AE-BA0D-5B1A076C45BE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40263" y="6333898"/>
            <a:ext cx="1052508" cy="365125"/>
          </a:xfr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28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987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4541417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46479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8439" y="3867034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74E9D7C-52A6-4EF3-9110-B94511C0D476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333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BCCC7-837C-45AD-B990-5DED1989362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012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C3E3-658D-4D22-9BA0-87CD7EAA571F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552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3DA9-C586-47A0-AB36-DDD90849FEB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2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897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32E16-0E85-4E45-85A1-5E7BD2BCE4AD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213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4819234"/>
            <a:ext cx="11298200" cy="1132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079412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079412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F806C1F-AF57-4067-A2BE-97E4AC36816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0146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5FA7D-1D76-4582-AD8A-AAB1E0359D3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336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B7AE-B6D0-4B44-A5E5-EEA8AFB0A45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36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2458012-5792-4532-8A2D-F8974171F31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951811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65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E1A52D9-2EA9-5F45-9CEA-C6B5367663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31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58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325F09F-E658-7947-A11F-BBEA0FA0AE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1500188"/>
          </a:xfrm>
        </p:spPr>
        <p:txBody>
          <a:bodyPr anchor="b">
            <a:normAutofit/>
          </a:bodyPr>
          <a:lstStyle>
            <a:lvl1pPr>
              <a:defRPr sz="3733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9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F02AAD-D1C3-FD4F-93AB-DC1E2B2084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94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90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D428B45-0186-5246-A031-8DB40F8AF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234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5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6D2145-78AA-B345-AD0A-E9A2BE3DA9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609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81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C89274-6152-614A-A07E-546B527F0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62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BD576CA-52D7-6D49-B3F0-0955D4493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D49F1-F795-B24F-8CFF-BC45282C9AC6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ACF6-0FB3-AF40-8CD2-6B849674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3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D49F1-F795-B24F-8CFF-BC45282C9AC6}" type="datetimeFigureOut">
              <a:rPr lang="en-US" smtClean="0"/>
              <a:pPr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CACF6-0FB3-AF40-8CD2-6B8496743E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4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3733" b="1" i="0" kern="1200" baseline="0">
          <a:solidFill>
            <a:schemeClr val="bg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37892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F6B570EC-99B7-4553-808E-11EFC31CF7DC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37892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Parallelogram 8"/>
          <p:cNvSpPr/>
          <p:nvPr/>
        </p:nvSpPr>
        <p:spPr>
          <a:xfrm>
            <a:off x="446534" y="437653"/>
            <a:ext cx="3525698" cy="15491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Parallelogram 9"/>
          <p:cNvSpPr/>
          <p:nvPr/>
        </p:nvSpPr>
        <p:spPr>
          <a:xfrm>
            <a:off x="8042147" y="437653"/>
            <a:ext cx="3703320" cy="155957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Parallelogram 10"/>
          <p:cNvSpPr/>
          <p:nvPr/>
        </p:nvSpPr>
        <p:spPr>
          <a:xfrm>
            <a:off x="4155529" y="437653"/>
            <a:ext cx="3703320" cy="15491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37" y="6047794"/>
            <a:ext cx="1745176" cy="69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0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i="0" u="none" kern="1200" cap="all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4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5938" y="267298"/>
            <a:ext cx="11380124" cy="1325563"/>
          </a:xfrm>
          <a:prstGeom prst="rect">
            <a:avLst/>
          </a:prstGeom>
          <a:solidFill>
            <a:srgbClr val="375C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Michigan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1296988" y="1725613"/>
            <a:ext cx="10895012" cy="4351337"/>
          </a:xfrm>
        </p:spPr>
        <p:txBody>
          <a:bodyPr>
            <a:normAutofit/>
          </a:bodyPr>
          <a:lstStyle/>
          <a:p>
            <a:pPr marL="457189" indent="-457189"/>
            <a:r>
              <a:rPr lang="en-US" sz="5333" dirty="0"/>
              <a:t>Changes in transit over the last 29 years</a:t>
            </a:r>
          </a:p>
          <a:p>
            <a:pPr marL="1066773" lvl="1" indent="-457189"/>
            <a:r>
              <a:rPr lang="en-US" sz="4800" dirty="0"/>
              <a:t>Technology</a:t>
            </a:r>
          </a:p>
          <a:p>
            <a:pPr marL="1066773" lvl="1" indent="-457189"/>
            <a:r>
              <a:rPr lang="en-US" sz="4800" dirty="0"/>
              <a:t>Fleet mix</a:t>
            </a:r>
          </a:p>
          <a:p>
            <a:pPr marL="1066773" lvl="1" indent="-457189"/>
            <a:r>
              <a:rPr lang="en-US" sz="4800" dirty="0"/>
              <a:t>Not just essential service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798" y="5276919"/>
            <a:ext cx="5013960" cy="140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01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5938" y="267298"/>
            <a:ext cx="11380124" cy="1325563"/>
          </a:xfrm>
          <a:prstGeom prst="rect">
            <a:avLst/>
          </a:prstGeom>
          <a:solidFill>
            <a:srgbClr val="375C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Michigan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1296988" y="1825625"/>
            <a:ext cx="10895012" cy="4351338"/>
          </a:xfrm>
        </p:spPr>
        <p:txBody>
          <a:bodyPr>
            <a:normAutofit/>
          </a:bodyPr>
          <a:lstStyle/>
          <a:p>
            <a:pPr marL="457189" indent="-457189"/>
            <a:r>
              <a:rPr lang="en-US" sz="5333" dirty="0" smtClean="0"/>
              <a:t>Changes </a:t>
            </a:r>
            <a:r>
              <a:rPr lang="en-US" sz="5333" dirty="0"/>
              <a:t>in passenger expectations</a:t>
            </a:r>
          </a:p>
          <a:p>
            <a:pPr marL="1066773" lvl="1" indent="-457189"/>
            <a:r>
              <a:rPr lang="en-US" sz="4800" dirty="0"/>
              <a:t>On-demand</a:t>
            </a:r>
          </a:p>
          <a:p>
            <a:pPr marL="1066773" lvl="1" indent="-457189"/>
            <a:r>
              <a:rPr lang="en-US" sz="4800" dirty="0"/>
              <a:t>Options (payment, mode,  access, etc.)</a:t>
            </a:r>
          </a:p>
          <a:p>
            <a:pPr marL="457189" indent="-457189"/>
            <a:r>
              <a:rPr lang="en-US" sz="5333" dirty="0"/>
              <a:t>Impact of automation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798" y="5276919"/>
            <a:ext cx="5013960" cy="140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7746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vidend">
  <a:themeElements>
    <a:clrScheme name="Ops Emerging TMC Dat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5E3367"/>
      </a:accent1>
      <a:accent2>
        <a:srgbClr val="95C535"/>
      </a:accent2>
      <a:accent3>
        <a:srgbClr val="B2324B"/>
      </a:accent3>
      <a:accent4>
        <a:srgbClr val="FFDCB9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FHWA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4103</TotalTime>
  <Words>39</Words>
  <Application>Microsoft Office PowerPoint</Application>
  <PresentationFormat>Widescreen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Century Gothic</vt:lpstr>
      <vt:lpstr>Verdana</vt:lpstr>
      <vt:lpstr>Wingdings</vt:lpstr>
      <vt:lpstr>Wingdings 2</vt:lpstr>
      <vt:lpstr>3_Office Theme</vt:lpstr>
      <vt:lpstr>Dividend</vt:lpstr>
      <vt:lpstr>Michigan Perspective</vt:lpstr>
      <vt:lpstr>Michigan Perspective</vt:lpstr>
    </vt:vector>
  </TitlesOfParts>
  <Company>U.S. Department of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Nealer, Rachael</dc:creator>
  <cp:lastModifiedBy>Doherty, Don CTR (Volpe)</cp:lastModifiedBy>
  <cp:revision>264</cp:revision>
  <cp:lastPrinted>2019-11-07T17:05:05Z</cp:lastPrinted>
  <dcterms:created xsi:type="dcterms:W3CDTF">2017-04-08T00:24:06Z</dcterms:created>
  <dcterms:modified xsi:type="dcterms:W3CDTF">2019-11-21T16:38:19Z</dcterms:modified>
</cp:coreProperties>
</file>