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96" r:id="rId2"/>
  </p:sldMasterIdLst>
  <p:notesMasterIdLst>
    <p:notesMasterId r:id="rId15"/>
  </p:notesMasterIdLst>
  <p:handoutMasterIdLst>
    <p:handoutMasterId r:id="rId16"/>
  </p:handoutMasterIdLst>
  <p:sldIdLst>
    <p:sldId id="423" r:id="rId3"/>
    <p:sldId id="424" r:id="rId4"/>
    <p:sldId id="425" r:id="rId5"/>
    <p:sldId id="426" r:id="rId6"/>
    <p:sldId id="427" r:id="rId7"/>
    <p:sldId id="428" r:id="rId8"/>
    <p:sldId id="429" r:id="rId9"/>
    <p:sldId id="430" r:id="rId10"/>
    <p:sldId id="431" r:id="rId11"/>
    <p:sldId id="432" r:id="rId12"/>
    <p:sldId id="433" r:id="rId13"/>
    <p:sldId id="434" r:id="rId14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ADC"/>
    <a:srgbClr val="77BD1C"/>
    <a:srgbClr val="106625"/>
    <a:srgbClr val="C1E9FF"/>
    <a:srgbClr val="FBEBC4"/>
    <a:srgbClr val="DEB5FF"/>
    <a:srgbClr val="FFCA9A"/>
    <a:srgbClr val="F9CFD4"/>
    <a:srgbClr val="04A7E2"/>
    <a:srgbClr val="5B0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6" autoAdjust="0"/>
    <p:restoredTop sz="96958" autoAdjust="0"/>
  </p:normalViewPr>
  <p:slideViewPr>
    <p:cSldViewPr snapToGrid="0">
      <p:cViewPr varScale="1">
        <p:scale>
          <a:sx n="126" d="100"/>
          <a:sy n="126" d="100"/>
        </p:scale>
        <p:origin x="138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13578"/>
    </p:cViewPr>
  </p:sorterViewPr>
  <p:notesViewPr>
    <p:cSldViewPr snapToGrid="0">
      <p:cViewPr varScale="1">
        <p:scale>
          <a:sx n="129" d="100"/>
          <a:sy n="129" d="100"/>
        </p:scale>
        <p:origin x="1956" y="1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73004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FBB2FD5A-06B6-954A-831D-A8E8E8D0FB3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3004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AE235D8D-F6D1-514C-9C26-1A40596F8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97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4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4DCD9FB3-46C9-481E-9C2F-1AEFB0389D7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7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4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0721A929-D165-4178-92D2-077AB47AD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721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2484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897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492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471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33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705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599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76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663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720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70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ABEE05-A762-40A2-861E-DCA6564FDE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6314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E8D6A97-7E19-2D41-8B0B-B6F38B594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55763"/>
          </a:xfrm>
        </p:spPr>
        <p:txBody>
          <a:bodyPr anchor="b">
            <a:normAutofit/>
          </a:bodyPr>
          <a:lstStyle>
            <a:lvl1pPr algn="ctr">
              <a:defRPr sz="3733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448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1B54AE9-EF89-8F4A-A870-67E3355DEB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853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243F856-6AFC-3543-B639-C69A2C40D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31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403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41AB739-9001-A54D-A7A6-A69F5D4368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23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6BD2214-5785-4C91-84F3-E366D5ADD6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D2DE38-5E7A-F849-97FB-BB0AEF580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346"/>
            <a:ext cx="10515600" cy="13226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0B4ABF3-1676-C046-BEC7-B3F76F454B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98687"/>
            <a:ext cx="9144000" cy="1655763"/>
          </a:xfrm>
        </p:spPr>
        <p:txBody>
          <a:bodyPr/>
          <a:lstStyle>
            <a:lvl1pPr marL="0" indent="0" algn="ctr">
              <a:buNone/>
              <a:defRPr sz="3200" baseline="0">
                <a:solidFill>
                  <a:schemeClr val="tx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0120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763520"/>
            <a:ext cx="12192000" cy="40944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92261"/>
            <a:ext cx="12191999" cy="1339048"/>
          </a:xfrm>
          <a:effectLst/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B758133-BC95-4C2D-A2A6-2FB86C6D31EA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1" r="-2997"/>
          <a:stretch/>
        </p:blipFill>
        <p:spPr>
          <a:xfrm>
            <a:off x="155415" y="446262"/>
            <a:ext cx="4018551" cy="3632931"/>
          </a:xfrm>
          <a:prstGeom prst="parallelogram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60"/>
          <a:stretch/>
        </p:blipFill>
        <p:spPr>
          <a:xfrm>
            <a:off x="3632745" y="446262"/>
            <a:ext cx="4661404" cy="3632931"/>
          </a:xfrm>
          <a:prstGeom prst="parallelogram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4" r="16693"/>
          <a:stretch/>
        </p:blipFill>
        <p:spPr>
          <a:xfrm>
            <a:off x="7799294" y="446259"/>
            <a:ext cx="4120886" cy="3632934"/>
          </a:xfrm>
          <a:prstGeom prst="parallelogram">
            <a:avLst/>
          </a:prstGeom>
          <a:ln w="38100">
            <a:solidFill>
              <a:schemeClr val="accent4"/>
            </a:solidFill>
          </a:ln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75" y="5726781"/>
            <a:ext cx="2068809" cy="82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503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/>
          <p:cNvSpPr>
            <a:spLocks noChangeAspect="1"/>
          </p:cNvSpPr>
          <p:nvPr/>
        </p:nvSpPr>
        <p:spPr>
          <a:xfrm>
            <a:off x="432618" y="643903"/>
            <a:ext cx="11346427" cy="12089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/>
            </a:lvl1pPr>
            <a:lvl2pPr marL="609750" indent="-285750">
              <a:buFont typeface="Wingdings" panose="05000000000000000000" pitchFamily="2" charset="2"/>
              <a:buChar char="§"/>
              <a:defRPr/>
            </a:lvl2pPr>
            <a:lvl3pPr marL="915750" indent="-285750">
              <a:buFont typeface="Wingdings" panose="05000000000000000000" pitchFamily="2" charset="2"/>
              <a:buChar char="§"/>
              <a:defRPr/>
            </a:lvl3pPr>
            <a:lvl4pPr marL="1179450" indent="-171450">
              <a:buFont typeface="Wingdings" panose="05000000000000000000" pitchFamily="2" charset="2"/>
              <a:buChar char="§"/>
              <a:defRPr/>
            </a:lvl4pPr>
            <a:lvl5pPr marL="1539450" indent="-17145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983F-52E2-49AE-BA0D-5B1A076C45BE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40263" y="6333898"/>
            <a:ext cx="1052508" cy="365125"/>
          </a:xfr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028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987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4541417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46479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8439" y="3867034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74E9D7C-52A6-4EF3-9110-B94511C0D476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3335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BCCC7-837C-45AD-B990-5DED1989362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0124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C3E3-658D-4D22-9BA0-87CD7EAA571F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552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8975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3DA9-C586-47A0-AB36-DDD90849FEBA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27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32E16-0E85-4E45-85A1-5E7BD2BCE4AD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21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4819234"/>
            <a:ext cx="11298200" cy="1132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079412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079412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F806C1F-AF57-4067-A2BE-97E4AC368163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0146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5FA7D-1D76-4582-AD8A-AAB1E0359D33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336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B7AE-B6D0-4B44-A5E5-EEA8AFB0A45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365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A2458012-5792-4532-8A2D-F8974171F31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951811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659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E1A52D9-2EA9-5F45-9CEA-C6B5367663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31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581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325F09F-E658-7947-A11F-BBEA0FA0AE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1500188"/>
          </a:xfrm>
        </p:spPr>
        <p:txBody>
          <a:bodyPr anchor="b">
            <a:normAutofit/>
          </a:bodyPr>
          <a:lstStyle>
            <a:lvl1pPr>
              <a:defRPr sz="3733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39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4F02AAD-D1C3-FD4F-93AB-DC1E2B2084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944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990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D428B45-0186-5246-A031-8DB40F8AF6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2344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85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6D2145-78AA-B345-AD0A-E9A2BE3DA9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609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181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C89274-6152-614A-A07E-546B527F0E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862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BD576CA-52D7-6D49-B3F0-0955D4493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3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D49F1-F795-B24F-8CFF-BC45282C9AC6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CACF6-0FB3-AF40-8CD2-6B8496743E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04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</p:sldLayoutIdLst>
  <p:txStyles>
    <p:titleStyle>
      <a:lvl1pPr algn="ctr" defTabSz="914377" rtl="0" eaLnBrk="1" latinLnBrk="0" hangingPunct="1">
        <a:lnSpc>
          <a:spcPct val="90000"/>
        </a:lnSpc>
        <a:spcBef>
          <a:spcPct val="0"/>
        </a:spcBef>
        <a:buNone/>
        <a:defRPr sz="3733" b="1" i="0" kern="1200" baseline="0">
          <a:solidFill>
            <a:schemeClr val="bg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37892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F6B570EC-99B7-4553-808E-11EFC31CF7DC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37892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Parallelogram 8"/>
          <p:cNvSpPr/>
          <p:nvPr/>
        </p:nvSpPr>
        <p:spPr>
          <a:xfrm>
            <a:off x="446534" y="437653"/>
            <a:ext cx="3525698" cy="154910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Parallelogram 9"/>
          <p:cNvSpPr/>
          <p:nvPr/>
        </p:nvSpPr>
        <p:spPr>
          <a:xfrm>
            <a:off x="8042147" y="437653"/>
            <a:ext cx="3703320" cy="155957"/>
          </a:xfrm>
          <a:prstGeom prst="parallelogram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Parallelogram 10"/>
          <p:cNvSpPr/>
          <p:nvPr/>
        </p:nvSpPr>
        <p:spPr>
          <a:xfrm>
            <a:off x="4155529" y="437653"/>
            <a:ext cx="3703320" cy="154910"/>
          </a:xfrm>
          <a:prstGeom prst="parallelogram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37" y="6047794"/>
            <a:ext cx="1745176" cy="69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01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i="0" u="none" kern="1200" cap="all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4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tomatedbusconsortium.com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E8696B2-F0B3-2D48-97DB-C24C99701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7701"/>
            <a:ext cx="10515600" cy="1316736"/>
          </a:xfrm>
        </p:spPr>
        <p:txBody>
          <a:bodyPr>
            <a:normAutofit/>
          </a:bodyPr>
          <a:lstStyle/>
          <a:p>
            <a:r>
              <a:rPr lang="en-US" altLang="en-US" dirty="0"/>
              <a:t>Automated Bus Consortium 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3F9F2416-9215-1E47-A721-4F4C8527E5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21980"/>
            <a:ext cx="9144000" cy="2866489"/>
          </a:xfrm>
          <a:solidFill>
            <a:schemeClr val="bg1">
              <a:alpha val="0"/>
            </a:schemeClr>
          </a:solidFill>
        </p:spPr>
        <p:txBody>
          <a:bodyPr>
            <a:normAutofit/>
          </a:bodyPr>
          <a:lstStyle/>
          <a:p>
            <a:pPr>
              <a:spcBef>
                <a:spcPct val="20000"/>
              </a:spcBef>
            </a:pPr>
            <a:r>
              <a:rPr lang="en-US" altLang="en-US" sz="3733" b="1" dirty="0">
                <a:latin typeface="Verdana" panose="020B0604030504040204" pitchFamily="34" charset="0"/>
              </a:rPr>
              <a:t>Greg Walker</a:t>
            </a:r>
          </a:p>
          <a:p>
            <a:pPr>
              <a:spcBef>
                <a:spcPct val="20000"/>
              </a:spcBef>
            </a:pPr>
            <a:r>
              <a:rPr lang="en-US" altLang="en-US" sz="3733" i="1" dirty="0">
                <a:latin typeface="Verdana" panose="020B0604030504040204" pitchFamily="34" charset="0"/>
              </a:rPr>
              <a:t>AECOM, Senior Manager</a:t>
            </a:r>
          </a:p>
          <a:p>
            <a:pPr>
              <a:spcBef>
                <a:spcPct val="20000"/>
              </a:spcBef>
            </a:pPr>
            <a:r>
              <a:rPr lang="en-US" altLang="en-US" sz="3733" i="1" dirty="0">
                <a:latin typeface="Verdana" panose="020B0604030504040204" pitchFamily="34" charset="0"/>
              </a:rPr>
              <a:t>Phoenix, Arizona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4577D9-F595-445F-B343-71076FB5BB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7264" y="4093858"/>
            <a:ext cx="3437473" cy="207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355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Potential Value of the Consortium</a:t>
            </a:r>
          </a:p>
        </p:txBody>
      </p:sp>
      <p:sp>
        <p:nvSpPr>
          <p:cNvPr id="4" name="Rectangle 3"/>
          <p:cNvSpPr/>
          <p:nvPr/>
        </p:nvSpPr>
        <p:spPr>
          <a:xfrm>
            <a:off x="609600" y="1701801"/>
            <a:ext cx="2438401" cy="3936999"/>
          </a:xfrm>
          <a:prstGeom prst="rect">
            <a:avLst/>
          </a:prstGeom>
          <a:solidFill>
            <a:srgbClr val="4E535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65500" y="1701801"/>
            <a:ext cx="2438401" cy="3936999"/>
          </a:xfrm>
          <a:prstGeom prst="rect">
            <a:avLst/>
          </a:prstGeom>
          <a:solidFill>
            <a:srgbClr val="4E535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00800" y="1701801"/>
            <a:ext cx="2438401" cy="3936999"/>
          </a:xfrm>
          <a:prstGeom prst="rect">
            <a:avLst/>
          </a:prstGeom>
          <a:solidFill>
            <a:srgbClr val="4E535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56700" y="1701801"/>
            <a:ext cx="2438401" cy="3936999"/>
          </a:xfrm>
          <a:prstGeom prst="rect">
            <a:avLst/>
          </a:prstGeom>
          <a:solidFill>
            <a:srgbClr val="4E535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2" descr="C:\Users\andrew_bui\Downloads\noun_bar chart_179097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98091" y="2023704"/>
            <a:ext cx="1243815" cy="106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andrew_bui\Downloads\noun_reduce costs_1361400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75099" y="2013500"/>
            <a:ext cx="1219200" cy="103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andrew_bui\Downloads\noun_training_1280694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68604" y="2013500"/>
            <a:ext cx="1214589" cy="103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andrew_bui\Downloads\noun_accelerate_639405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6240" y="1902205"/>
            <a:ext cx="1565117" cy="125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ontent Placeholder 2"/>
          <p:cNvSpPr txBox="1">
            <a:spLocks/>
          </p:cNvSpPr>
          <p:nvPr/>
        </p:nvSpPr>
        <p:spPr>
          <a:xfrm>
            <a:off x="609600" y="3625850"/>
            <a:ext cx="2438400" cy="121919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buNone/>
            </a:pPr>
            <a:r>
              <a:rPr lang="en-US" sz="1867" b="1" dirty="0"/>
              <a:t>Accelerate Technology Development and Deployment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365500" y="3625850"/>
            <a:ext cx="2438400" cy="121919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buNone/>
            </a:pPr>
            <a:r>
              <a:rPr lang="en-US" sz="1867" b="1" dirty="0"/>
              <a:t>Reduce Planning and Procurement Costs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6400800" y="3625850"/>
            <a:ext cx="2438400" cy="121919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buNone/>
            </a:pPr>
            <a:r>
              <a:rPr lang="en-US" sz="1867" b="1" dirty="0"/>
              <a:t>Stimulate Technology Demand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9156700" y="3625850"/>
            <a:ext cx="2438400" cy="121919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buNone/>
            </a:pPr>
            <a:r>
              <a:rPr lang="en-US" sz="1867" b="1" dirty="0"/>
              <a:t>Shared Lessons Learned</a:t>
            </a:r>
          </a:p>
        </p:txBody>
      </p:sp>
    </p:spTree>
    <p:extLst>
      <p:ext uri="{BB962C8B-B14F-4D97-AF65-F5344CB8AC3E}">
        <p14:creationId xmlns:p14="http://schemas.microsoft.com/office/powerpoint/2010/main" val="3864766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ECOM Sans" panose="020B0504020202020204" pitchFamily="34" charset="0"/>
                <a:ea typeface="AECOM Sans" panose="020B0504020202020204" pitchFamily="34" charset="0"/>
                <a:cs typeface="AECOM Sans" panose="020B0504020202020204" pitchFamily="34" charset="0"/>
              </a:rPr>
              <a:t>Website </a:t>
            </a:r>
            <a:br>
              <a:rPr lang="en-US" b="1" dirty="0">
                <a:latin typeface="AECOM Sans" panose="020B0504020202020204" pitchFamily="34" charset="0"/>
                <a:ea typeface="AECOM Sans" panose="020B0504020202020204" pitchFamily="34" charset="0"/>
                <a:cs typeface="AECOM Sans" panose="020B0504020202020204" pitchFamily="34" charset="0"/>
              </a:rPr>
            </a:br>
            <a:r>
              <a:rPr lang="en-US" dirty="0"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automatedbusconsortium.com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652"/>
          <a:stretch/>
        </p:blipFill>
        <p:spPr bwMode="auto">
          <a:xfrm>
            <a:off x="2471164" y="1758272"/>
            <a:ext cx="7913992" cy="421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220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E8696B2-F0B3-2D48-97DB-C24C99701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7701"/>
            <a:ext cx="10515600" cy="1316736"/>
          </a:xfrm>
        </p:spPr>
        <p:txBody>
          <a:bodyPr>
            <a:normAutofit/>
          </a:bodyPr>
          <a:lstStyle/>
          <a:p>
            <a:r>
              <a:rPr lang="en-US" altLang="en-US" dirty="0"/>
              <a:t>Automated Bus Consortium Program Overview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3F9F2416-9215-1E47-A721-4F4C8527E5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21980"/>
            <a:ext cx="9144000" cy="2866489"/>
          </a:xfrm>
          <a:solidFill>
            <a:schemeClr val="bg1">
              <a:alpha val="0"/>
            </a:schemeClr>
          </a:solidFill>
        </p:spPr>
        <p:txBody>
          <a:bodyPr>
            <a:normAutofit/>
          </a:bodyPr>
          <a:lstStyle/>
          <a:p>
            <a:pPr>
              <a:spcBef>
                <a:spcPct val="20000"/>
              </a:spcBef>
            </a:pPr>
            <a:r>
              <a:rPr lang="en-US" altLang="en-US" sz="3733" b="1" dirty="0">
                <a:latin typeface="Verdana" panose="020B0604030504040204" pitchFamily="34" charset="0"/>
              </a:rPr>
              <a:t>Thank You</a:t>
            </a:r>
          </a:p>
          <a:p>
            <a:pPr>
              <a:spcBef>
                <a:spcPct val="20000"/>
              </a:spcBef>
            </a:pPr>
            <a:endParaRPr lang="en-US" altLang="en-US" sz="667" b="1" i="1" dirty="0">
              <a:latin typeface="Verdana" panose="020B060403050404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3733" dirty="0"/>
              <a:t>Accelerating automated technology for transit services</a:t>
            </a:r>
          </a:p>
          <a:p>
            <a:pPr>
              <a:spcBef>
                <a:spcPct val="20000"/>
              </a:spcBef>
            </a:pPr>
            <a:endParaRPr lang="en-US" altLang="en-US" sz="3733" i="1" dirty="0">
              <a:latin typeface="Verdan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312E25-7193-4F15-8A31-CBCAD53F3D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1" b="20045"/>
          <a:stretch/>
        </p:blipFill>
        <p:spPr>
          <a:xfrm>
            <a:off x="65903" y="3138617"/>
            <a:ext cx="12126099" cy="336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72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Concept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5654565" cy="3823136"/>
          </a:xfrm>
        </p:spPr>
        <p:txBody>
          <a:bodyPr>
            <a:noAutofit/>
          </a:bodyPr>
          <a:lstStyle/>
          <a:p>
            <a:r>
              <a:rPr lang="en-US" sz="2933" dirty="0"/>
              <a:t>Automated small vehicle shuttle technology is proven</a:t>
            </a:r>
          </a:p>
          <a:p>
            <a:r>
              <a:rPr lang="en-US" sz="2933" dirty="0"/>
              <a:t>Appears feasible to transfer AV  shuttle technology to full-sized buses</a:t>
            </a:r>
          </a:p>
          <a:p>
            <a:r>
              <a:rPr lang="en-US" sz="2933" dirty="0"/>
              <a:t>Vendors need a market to cost-effectively produce these buses</a:t>
            </a:r>
          </a:p>
          <a:p>
            <a:r>
              <a:rPr lang="en-US" sz="2933" dirty="0"/>
              <a:t>Concept: Joint procurement of 75-100 buses by 12 agencies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15EF39-7470-4E5C-8F93-E46F9BC3CC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2299189"/>
            <a:ext cx="8104552" cy="455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862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Consortium Goal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2"/>
            <a:ext cx="9956800" cy="44703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933" dirty="0"/>
              <a:t>Deploy full-sized, full-speed automated buses:</a:t>
            </a:r>
            <a:br>
              <a:rPr lang="en-US" sz="2933" dirty="0"/>
            </a:br>
            <a:endParaRPr lang="en-US" sz="2933" dirty="0"/>
          </a:p>
          <a:p>
            <a:r>
              <a:rPr lang="en-US" sz="2933" dirty="0"/>
              <a:t>In a variety of geographies and applications to advance the industry understanding of the technology</a:t>
            </a:r>
            <a:br>
              <a:rPr lang="en-US" sz="2933" dirty="0"/>
            </a:br>
            <a:endParaRPr lang="en-US" sz="2933" dirty="0"/>
          </a:p>
          <a:p>
            <a:r>
              <a:rPr lang="en-US" sz="2933" dirty="0"/>
              <a:t>Leverage the technology to improve safety, reliability, operating efficiency and customer experience</a:t>
            </a:r>
          </a:p>
        </p:txBody>
      </p:sp>
    </p:spTree>
    <p:extLst>
      <p:ext uri="{BB962C8B-B14F-4D97-AF65-F5344CB8AC3E}">
        <p14:creationId xmlns:p14="http://schemas.microsoft.com/office/powerpoint/2010/main" val="2537263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409" y="279400"/>
            <a:ext cx="10972800" cy="1339349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Consortium Objectives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C6EFBD-8092-466F-804F-4C5C14B8CAE0}"/>
              </a:ext>
            </a:extLst>
          </p:cNvPr>
          <p:cNvSpPr/>
          <p:nvPr/>
        </p:nvSpPr>
        <p:spPr>
          <a:xfrm>
            <a:off x="3589068" y="5152120"/>
            <a:ext cx="8455491" cy="17195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  <a:alpha val="29000"/>
                </a:schemeClr>
              </a:gs>
              <a:gs pos="60000">
                <a:schemeClr val="accent1">
                  <a:lumMod val="50000"/>
                  <a:alpha val="61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9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B97151-B6B5-429B-B441-5416C87B9DEB}"/>
              </a:ext>
            </a:extLst>
          </p:cNvPr>
          <p:cNvSpPr/>
          <p:nvPr/>
        </p:nvSpPr>
        <p:spPr>
          <a:xfrm>
            <a:off x="2397771" y="3513072"/>
            <a:ext cx="9646788" cy="148405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  <a:alpha val="29000"/>
                </a:schemeClr>
              </a:gs>
              <a:gs pos="60000">
                <a:schemeClr val="accent1">
                  <a:lumMod val="50000"/>
                  <a:alpha val="61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9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AF4178-5497-468F-A7E6-23B34C582902}"/>
              </a:ext>
            </a:extLst>
          </p:cNvPr>
          <p:cNvSpPr/>
          <p:nvPr/>
        </p:nvSpPr>
        <p:spPr>
          <a:xfrm>
            <a:off x="1185635" y="1931730"/>
            <a:ext cx="10858924" cy="140745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  <a:alpha val="29000"/>
                </a:schemeClr>
              </a:gs>
              <a:gs pos="60000">
                <a:schemeClr val="accent1">
                  <a:lumMod val="50000"/>
                  <a:alpha val="61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9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37C9D9A-23F0-438F-BD0E-3208BAA13F75}"/>
              </a:ext>
            </a:extLst>
          </p:cNvPr>
          <p:cNvSpPr/>
          <p:nvPr/>
        </p:nvSpPr>
        <p:spPr>
          <a:xfrm>
            <a:off x="537883" y="2021295"/>
            <a:ext cx="1228323" cy="1228323"/>
          </a:xfrm>
          <a:prstGeom prst="ellipse">
            <a:avLst/>
          </a:prstGeom>
          <a:solidFill>
            <a:srgbClr val="002060"/>
          </a:solidFill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9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C495BA8-12DB-45CC-8298-27DB6573AC3D}"/>
              </a:ext>
            </a:extLst>
          </p:cNvPr>
          <p:cNvSpPr/>
          <p:nvPr/>
        </p:nvSpPr>
        <p:spPr>
          <a:xfrm>
            <a:off x="448319" y="1931731"/>
            <a:ext cx="1407452" cy="1407452"/>
          </a:xfrm>
          <a:prstGeom prst="ellipse">
            <a:avLst/>
          </a:prstGeom>
          <a:noFill/>
          <a:ln w="158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9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98083B4-4787-4EB8-858D-50C3822AFD9D}"/>
              </a:ext>
            </a:extLst>
          </p:cNvPr>
          <p:cNvSpPr/>
          <p:nvPr/>
        </p:nvSpPr>
        <p:spPr>
          <a:xfrm>
            <a:off x="1811840" y="3679649"/>
            <a:ext cx="1228323" cy="1228323"/>
          </a:xfrm>
          <a:prstGeom prst="ellipse">
            <a:avLst/>
          </a:prstGeom>
          <a:solidFill>
            <a:srgbClr val="002060"/>
          </a:solidFill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9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3F2FBF8-C93B-47DB-9785-26BFABCD4AA9}"/>
              </a:ext>
            </a:extLst>
          </p:cNvPr>
          <p:cNvSpPr/>
          <p:nvPr/>
        </p:nvSpPr>
        <p:spPr>
          <a:xfrm>
            <a:off x="1722275" y="3573890"/>
            <a:ext cx="1407452" cy="1407452"/>
          </a:xfrm>
          <a:prstGeom prst="ellipse">
            <a:avLst/>
          </a:prstGeom>
          <a:noFill/>
          <a:ln w="158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9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52FB55F-27F9-403B-BF90-7AC67047BE8A}"/>
              </a:ext>
            </a:extLst>
          </p:cNvPr>
          <p:cNvSpPr/>
          <p:nvPr/>
        </p:nvSpPr>
        <p:spPr>
          <a:xfrm>
            <a:off x="3028648" y="5456320"/>
            <a:ext cx="1228323" cy="1228323"/>
          </a:xfrm>
          <a:prstGeom prst="ellipse">
            <a:avLst/>
          </a:prstGeom>
          <a:solidFill>
            <a:srgbClr val="002060"/>
          </a:solidFill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9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A7BFD83-3291-40A3-8C38-9C8C0B8C1539}"/>
              </a:ext>
            </a:extLst>
          </p:cNvPr>
          <p:cNvSpPr/>
          <p:nvPr/>
        </p:nvSpPr>
        <p:spPr>
          <a:xfrm>
            <a:off x="2939083" y="5362059"/>
            <a:ext cx="1407452" cy="1407452"/>
          </a:xfrm>
          <a:prstGeom prst="ellipse">
            <a:avLst/>
          </a:prstGeom>
          <a:noFill/>
          <a:ln w="158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9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11DE24-5210-453B-B930-3B74477D40AE}"/>
              </a:ext>
            </a:extLst>
          </p:cNvPr>
          <p:cNvSpPr txBox="1"/>
          <p:nvPr/>
        </p:nvSpPr>
        <p:spPr>
          <a:xfrm>
            <a:off x="2031441" y="2021296"/>
            <a:ext cx="7355643" cy="12095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609585"/>
            <a:r>
              <a:rPr lang="en-US" sz="1867" b="1" dirty="0">
                <a:solidFill>
                  <a:prstClr val="white"/>
                </a:solidFill>
                <a:latin typeface="Calibri Light" panose="020F0302020204030204"/>
              </a:rPr>
              <a:t>Accelerate Automated Transit Technology</a:t>
            </a:r>
          </a:p>
          <a:p>
            <a:pPr marL="171446" indent="-171446" defTabSz="609585">
              <a:buFont typeface="Arial" panose="020B0604020202020204" pitchFamily="34" charset="0"/>
              <a:buChar char="•"/>
            </a:pPr>
            <a:r>
              <a:rPr lang="en-US" sz="1867" dirty="0">
                <a:solidFill>
                  <a:prstClr val="white"/>
                </a:solidFill>
                <a:latin typeface="Calibri Light" panose="020F0302020204030204"/>
              </a:rPr>
              <a:t>Induce the technology market with a potential joint procurement</a:t>
            </a:r>
          </a:p>
          <a:p>
            <a:pPr marL="171446" indent="-171446" defTabSz="609585">
              <a:buFont typeface="Arial" panose="020B0604020202020204" pitchFamily="34" charset="0"/>
              <a:buChar char="•"/>
            </a:pPr>
            <a:r>
              <a:rPr lang="en-US" sz="1867" dirty="0">
                <a:solidFill>
                  <a:prstClr val="white"/>
                </a:solidFill>
                <a:latin typeface="Calibri Light" panose="020F0302020204030204"/>
              </a:rPr>
              <a:t>Work with the Industry to better define near term Deployable Automated  transit technologies</a:t>
            </a:r>
          </a:p>
          <a:p>
            <a:pPr marL="171446" indent="-171446" defTabSz="609585">
              <a:buFont typeface="Arial" panose="020B0604020202020204" pitchFamily="34" charset="0"/>
              <a:buChar char="•"/>
            </a:pPr>
            <a:endParaRPr lang="en-US" sz="1867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904A42-4573-4716-A5FD-CF0C7E9BB05E}"/>
              </a:ext>
            </a:extLst>
          </p:cNvPr>
          <p:cNvSpPr txBox="1"/>
          <p:nvPr/>
        </p:nvSpPr>
        <p:spPr>
          <a:xfrm>
            <a:off x="3236761" y="3528766"/>
            <a:ext cx="8807799" cy="1321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609585"/>
            <a:r>
              <a:rPr lang="en-US" sz="1867" b="1" dirty="0">
                <a:solidFill>
                  <a:prstClr val="white"/>
                </a:solidFill>
                <a:latin typeface="Calibri Light" panose="020F0302020204030204"/>
              </a:rPr>
              <a:t>Collaborate Across the Nation with Transit Agencies</a:t>
            </a:r>
          </a:p>
          <a:p>
            <a:pPr marL="171446" indent="-171446" defTabSz="609585">
              <a:buFont typeface="Arial" panose="020B0604020202020204" pitchFamily="34" charset="0"/>
              <a:buChar char="•"/>
            </a:pPr>
            <a:r>
              <a:rPr lang="en-US" sz="1867" dirty="0">
                <a:solidFill>
                  <a:prstClr val="white"/>
                </a:solidFill>
                <a:latin typeface="Calibri Light" panose="020F0302020204030204"/>
              </a:rPr>
              <a:t>Develop a single Future Bus Specification to test and validate new automated technologies</a:t>
            </a:r>
          </a:p>
          <a:p>
            <a:pPr marL="171446" indent="-171446" defTabSz="609585">
              <a:buFont typeface="Arial" panose="020B0604020202020204" pitchFamily="34" charset="0"/>
              <a:buChar char="•"/>
            </a:pPr>
            <a:r>
              <a:rPr lang="en-US" sz="1867" dirty="0">
                <a:solidFill>
                  <a:prstClr val="white"/>
                </a:solidFill>
                <a:latin typeface="Calibri Light" panose="020F0302020204030204"/>
              </a:rPr>
              <a:t>Work across Agencies to reduce cost by developing a single bus specification for potential joint procurement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2AD768-2407-481B-BE2A-730E72F4DDE6}"/>
              </a:ext>
            </a:extLst>
          </p:cNvPr>
          <p:cNvSpPr txBox="1"/>
          <p:nvPr/>
        </p:nvSpPr>
        <p:spPr>
          <a:xfrm>
            <a:off x="4332363" y="5234230"/>
            <a:ext cx="7712196" cy="8507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609585"/>
            <a:r>
              <a:rPr lang="en-US" sz="1867" b="1" dirty="0">
                <a:solidFill>
                  <a:prstClr val="white"/>
                </a:solidFill>
                <a:latin typeface="Calibri" panose="020F0502020204030204"/>
              </a:rPr>
              <a:t>Demonstrate Automated Technologies in Real Service Environments</a:t>
            </a:r>
          </a:p>
          <a:p>
            <a:pPr marL="171446" indent="-171446" defTabSz="609585">
              <a:buFont typeface="Arial" panose="020B0604020202020204" pitchFamily="34" charset="0"/>
              <a:buChar char="•"/>
            </a:pPr>
            <a:r>
              <a:rPr lang="en-US" sz="1867" dirty="0">
                <a:solidFill>
                  <a:prstClr val="white"/>
                </a:solidFill>
                <a:latin typeface="Calibri Light" panose="020F0302020204030204"/>
              </a:rPr>
              <a:t>Develop 1 pilot project per agency to test the proposed automated  bus technology</a:t>
            </a:r>
          </a:p>
          <a:p>
            <a:pPr marL="171446" indent="-171446" defTabSz="609585">
              <a:buFont typeface="Arial" panose="020B0604020202020204" pitchFamily="34" charset="0"/>
              <a:buChar char="•"/>
            </a:pPr>
            <a:r>
              <a:rPr lang="en-US" sz="1867" dirty="0">
                <a:solidFill>
                  <a:prstClr val="white"/>
                </a:solidFill>
                <a:latin typeface="Calibri Light" panose="020F0302020204030204"/>
              </a:rPr>
              <a:t>Use pilot program results to better influence the market and technology development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04B6C67-F336-465A-94BD-BD551D7EE2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71"/>
          <a:stretch/>
        </p:blipFill>
        <p:spPr>
          <a:xfrm>
            <a:off x="623805" y="2176499"/>
            <a:ext cx="1030764" cy="8774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9CFE45C-A36D-4456-ACA7-DC4E696567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26"/>
          <a:stretch/>
        </p:blipFill>
        <p:spPr>
          <a:xfrm>
            <a:off x="2013967" y="3804411"/>
            <a:ext cx="824068" cy="72496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ECDFCD5-A593-42E3-912B-B1D26369D01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01"/>
          <a:stretch/>
        </p:blipFill>
        <p:spPr>
          <a:xfrm>
            <a:off x="3185590" y="5644817"/>
            <a:ext cx="914437" cy="79646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EA5130-1053-485E-8F57-74644FDE4BC4}"/>
              </a:ext>
            </a:extLst>
          </p:cNvPr>
          <p:cNvSpPr txBox="1"/>
          <p:nvPr/>
        </p:nvSpPr>
        <p:spPr>
          <a:xfrm>
            <a:off x="406401" y="6649967"/>
            <a:ext cx="11322783" cy="6483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228594" indent="-228594" defTabSz="412740" hangingPunc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200" dirty="0">
              <a:solidFill>
                <a:prstClr val="black"/>
              </a:solidFill>
              <a:latin typeface="Lato Light"/>
            </a:endParaRPr>
          </a:p>
          <a:p>
            <a:pPr marL="171446" indent="-171446" defTabSz="412740" hangingPunc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200" cap="all" spc="84" dirty="0">
              <a:solidFill>
                <a:srgbClr val="000000"/>
              </a:solidFill>
              <a:latin typeface="Lato Light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356371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Consortium Partners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1F6EB2F-65F8-4A87-BA05-25DAB4893AD3}"/>
              </a:ext>
            </a:extLst>
          </p:cNvPr>
          <p:cNvSpPr txBox="1">
            <a:spLocks/>
          </p:cNvSpPr>
          <p:nvPr/>
        </p:nvSpPr>
        <p:spPr>
          <a:xfrm>
            <a:off x="6197600" y="1738743"/>
            <a:ext cx="5882289" cy="506265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 defTabSz="1219170">
              <a:lnSpc>
                <a:spcPct val="120000"/>
              </a:lnSpc>
              <a:spcBef>
                <a:spcPts val="0"/>
              </a:spcBef>
            </a:pPr>
            <a:r>
              <a:rPr lang="en-US" sz="1867" dirty="0"/>
              <a:t>Dallas Area Rapid Transit (DART)</a:t>
            </a:r>
          </a:p>
          <a:p>
            <a:pPr marL="457189" indent="-457189" defTabSz="1219170">
              <a:lnSpc>
                <a:spcPct val="120000"/>
              </a:lnSpc>
              <a:spcBef>
                <a:spcPts val="0"/>
              </a:spcBef>
            </a:pPr>
            <a:r>
              <a:rPr lang="en-US" sz="1867" dirty="0"/>
              <a:t>Department of Rail and Public Transportation (DRPT) / Hampton Roads Transit (HRT)</a:t>
            </a:r>
          </a:p>
          <a:p>
            <a:pPr marL="457189" indent="-457189" defTabSz="1219170">
              <a:lnSpc>
                <a:spcPct val="120000"/>
              </a:lnSpc>
              <a:spcBef>
                <a:spcPts val="0"/>
              </a:spcBef>
            </a:pPr>
            <a:r>
              <a:rPr lang="en-US" sz="1867" dirty="0"/>
              <a:t>Foothill Transit</a:t>
            </a:r>
          </a:p>
          <a:p>
            <a:pPr marL="457189" indent="-457189" defTabSz="1219170">
              <a:lnSpc>
                <a:spcPct val="120000"/>
              </a:lnSpc>
              <a:spcBef>
                <a:spcPts val="0"/>
              </a:spcBef>
            </a:pPr>
            <a:r>
              <a:rPr lang="en-US" sz="1867" dirty="0"/>
              <a:t>Houston Metro</a:t>
            </a:r>
          </a:p>
          <a:p>
            <a:pPr marL="457189" indent="-457189" defTabSz="1219170">
              <a:lnSpc>
                <a:spcPct val="120000"/>
              </a:lnSpc>
              <a:spcBef>
                <a:spcPts val="0"/>
              </a:spcBef>
            </a:pPr>
            <a:r>
              <a:rPr lang="en-US" sz="1867" dirty="0"/>
              <a:t>Long Beach Transit Authority (LBTA)</a:t>
            </a:r>
          </a:p>
          <a:p>
            <a:pPr marL="457189" indent="-457189" defTabSz="1219170">
              <a:lnSpc>
                <a:spcPct val="120000"/>
              </a:lnSpc>
              <a:spcBef>
                <a:spcPts val="0"/>
              </a:spcBef>
            </a:pPr>
            <a:r>
              <a:rPr lang="en-US" sz="1867" dirty="0"/>
              <a:t>Los Angeles County Metropolitan Transit Authority (LA METRO)</a:t>
            </a:r>
          </a:p>
          <a:p>
            <a:pPr marL="457189" indent="-457189" defTabSz="1219170">
              <a:lnSpc>
                <a:spcPct val="120000"/>
              </a:lnSpc>
              <a:spcBef>
                <a:spcPts val="0"/>
              </a:spcBef>
            </a:pPr>
            <a:r>
              <a:rPr lang="en-US" sz="1867" dirty="0"/>
              <a:t>Metrolink (Moline)</a:t>
            </a:r>
          </a:p>
          <a:p>
            <a:pPr marL="457189" indent="-457189" defTabSz="1219170">
              <a:lnSpc>
                <a:spcPct val="120000"/>
              </a:lnSpc>
              <a:spcBef>
                <a:spcPts val="0"/>
              </a:spcBef>
            </a:pPr>
            <a:r>
              <a:rPr lang="en-US" sz="1867" dirty="0"/>
              <a:t>Metropolitan Atlanta Rapid Transit Authority  (MARTA)</a:t>
            </a:r>
          </a:p>
          <a:p>
            <a:pPr marL="457189" indent="-457189" defTabSz="1219170">
              <a:lnSpc>
                <a:spcPct val="120000"/>
              </a:lnSpc>
              <a:spcBef>
                <a:spcPts val="0"/>
              </a:spcBef>
            </a:pPr>
            <a:r>
              <a:rPr lang="en-US" sz="1867" dirty="0"/>
              <a:t>Michigan DOT/Planet M</a:t>
            </a:r>
          </a:p>
          <a:p>
            <a:pPr marL="457189" indent="-457189" defTabSz="1219170">
              <a:lnSpc>
                <a:spcPct val="120000"/>
              </a:lnSpc>
              <a:spcBef>
                <a:spcPts val="0"/>
              </a:spcBef>
            </a:pPr>
            <a:r>
              <a:rPr lang="en-US" sz="1867" dirty="0"/>
              <a:t>Minnesota DOT</a:t>
            </a:r>
          </a:p>
          <a:p>
            <a:pPr marL="457189" indent="-457189" defTabSz="1219170">
              <a:lnSpc>
                <a:spcPct val="120000"/>
              </a:lnSpc>
              <a:spcBef>
                <a:spcPts val="0"/>
              </a:spcBef>
            </a:pPr>
            <a:r>
              <a:rPr lang="en-US" sz="1867" dirty="0"/>
              <a:t>Pinellas Suncoast Transit Authority (PSTA/FDOT)</a:t>
            </a:r>
          </a:p>
        </p:txBody>
      </p:sp>
      <p:pic>
        <p:nvPicPr>
          <p:cNvPr id="21" name="Picture 2" descr="Image result for MARTA logo png">
            <a:extLst>
              <a:ext uri="{FF2B5EF4-FFF2-40B4-BE49-F238E27FC236}">
                <a16:creationId xmlns:a16="http://schemas.microsoft.com/office/drawing/2014/main" id="{60356F54-FF6D-48BB-AB96-E7C38B966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9877" y="2775392"/>
            <a:ext cx="1409700" cy="259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Image result for PSTA logo png">
            <a:extLst>
              <a:ext uri="{FF2B5EF4-FFF2-40B4-BE49-F238E27FC236}">
                <a16:creationId xmlns:a16="http://schemas.microsoft.com/office/drawing/2014/main" id="{6DFA346B-1DC9-4A13-B1E4-84E567FCB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9877" y="5145980"/>
            <a:ext cx="1409700" cy="42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Image result for LA Metro logo png">
            <a:extLst>
              <a:ext uri="{FF2B5EF4-FFF2-40B4-BE49-F238E27FC236}">
                <a16:creationId xmlns:a16="http://schemas.microsoft.com/office/drawing/2014/main" id="{CBB4CF2E-466F-4C8F-9E72-77CDC7B18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2194" y="1962823"/>
            <a:ext cx="1037415" cy="46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Image result for foothill transit logo png">
            <a:extLst>
              <a:ext uri="{FF2B5EF4-FFF2-40B4-BE49-F238E27FC236}">
                <a16:creationId xmlns:a16="http://schemas.microsoft.com/office/drawing/2014/main" id="{62D281F5-443F-4249-A698-3B18EAB85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3474" y="4198345"/>
            <a:ext cx="1394855" cy="51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Image result for long beach transit logo png">
            <a:extLst>
              <a:ext uri="{FF2B5EF4-FFF2-40B4-BE49-F238E27FC236}">
                <a16:creationId xmlns:a16="http://schemas.microsoft.com/office/drawing/2014/main" id="{7389D100-6D1E-4F0C-AC9B-EFDD7AF871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39382" y="5445443"/>
            <a:ext cx="1443039" cy="45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2" descr="Image result for DART dallas logo png">
            <a:extLst>
              <a:ext uri="{FF2B5EF4-FFF2-40B4-BE49-F238E27FC236}">
                <a16:creationId xmlns:a16="http://schemas.microsoft.com/office/drawing/2014/main" id="{7A4535E6-E3F0-4A32-9DDF-0DD2B32CC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3530" y="2811706"/>
            <a:ext cx="574743" cy="54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4" descr="Image result for minnesota DOT logo png">
            <a:extLst>
              <a:ext uri="{FF2B5EF4-FFF2-40B4-BE49-F238E27FC236}">
                <a16:creationId xmlns:a16="http://schemas.microsoft.com/office/drawing/2014/main" id="{6A4DD397-F086-4619-9E44-262784382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0939" y="4072573"/>
            <a:ext cx="1307575" cy="7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6" descr="Image result for michigan DOT logo png">
            <a:extLst>
              <a:ext uri="{FF2B5EF4-FFF2-40B4-BE49-F238E27FC236}">
                <a16:creationId xmlns:a16="http://schemas.microsoft.com/office/drawing/2014/main" id="{5BAC7019-0BB4-46C6-8979-077593AD7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8231" y="3369814"/>
            <a:ext cx="1312991" cy="36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Image result for moline transit logo png">
            <a:extLst>
              <a:ext uri="{FF2B5EF4-FFF2-40B4-BE49-F238E27FC236}">
                <a16:creationId xmlns:a16="http://schemas.microsoft.com/office/drawing/2014/main" id="{9E57E023-BB00-4363-B68A-B11765A5C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412" y="1841808"/>
            <a:ext cx="608629" cy="76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4" descr="Image result for DRPT logo png">
            <a:extLst>
              <a:ext uri="{FF2B5EF4-FFF2-40B4-BE49-F238E27FC236}">
                <a16:creationId xmlns:a16="http://schemas.microsoft.com/office/drawing/2014/main" id="{FF6833D1-7398-43E1-B717-D8D67F20B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1326" y="3503472"/>
            <a:ext cx="819151" cy="55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AB6136B-E733-49EA-B014-A2CE4CE2B04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3504" y="4862429"/>
            <a:ext cx="1914792" cy="43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944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1600201"/>
            <a:ext cx="5181601" cy="4525961"/>
          </a:xfrm>
          <a:prstGeom prst="rect">
            <a:avLst/>
          </a:prstGeom>
          <a:solidFill>
            <a:srgbClr val="4E535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7721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Phased Approached from Feasibility to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920999"/>
            <a:ext cx="5181600" cy="3205164"/>
          </a:xfrm>
        </p:spPr>
        <p:txBody>
          <a:bodyPr>
            <a:normAutofit/>
          </a:bodyPr>
          <a:lstStyle/>
          <a:p>
            <a:r>
              <a:rPr lang="en-US" sz="1867" dirty="0"/>
              <a:t>Service Visioning/Pilot Projects </a:t>
            </a:r>
          </a:p>
          <a:p>
            <a:r>
              <a:rPr lang="en-US" sz="1867" dirty="0"/>
              <a:t>National &amp; Local Outreach</a:t>
            </a:r>
          </a:p>
          <a:p>
            <a:r>
              <a:rPr lang="en-US" sz="1867" dirty="0"/>
              <a:t>Vehicle and Infrastructure Technology</a:t>
            </a:r>
          </a:p>
          <a:p>
            <a:r>
              <a:rPr lang="en-US" sz="1867" dirty="0"/>
              <a:t>Industry Forum</a:t>
            </a:r>
          </a:p>
          <a:p>
            <a:r>
              <a:rPr lang="en-US" sz="1867" dirty="0"/>
              <a:t>Financial Planning</a:t>
            </a:r>
          </a:p>
          <a:p>
            <a:r>
              <a:rPr lang="en-US" sz="1867" dirty="0"/>
              <a:t>Regulations</a:t>
            </a:r>
          </a:p>
          <a:p>
            <a:r>
              <a:rPr lang="en-US" sz="1867" dirty="0"/>
              <a:t>Implementation Strategy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96899" y="2311400"/>
            <a:ext cx="5181600" cy="774701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buNone/>
            </a:pPr>
            <a:r>
              <a:rPr lang="en-US" sz="1867" b="1" dirty="0">
                <a:solidFill>
                  <a:prstClr val="black"/>
                </a:solidFill>
              </a:rPr>
              <a:t>Preliminary Development Agreement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35200" y="1491415"/>
            <a:ext cx="1625600" cy="10231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 defTabSz="1100639" hangingPunct="0">
              <a:lnSpc>
                <a:spcPct val="120000"/>
              </a:lnSpc>
            </a:pPr>
            <a:r>
              <a:rPr lang="en-US" sz="4800" cap="all" spc="224" dirty="0">
                <a:solidFill>
                  <a:srgbClr val="F68B21"/>
                </a:solidFill>
                <a:latin typeface="Arial Black" panose="020B0A04020102020204" pitchFamily="34" charset="0"/>
                <a:sym typeface="Lato Black"/>
              </a:rPr>
              <a:t>1</a:t>
            </a:r>
          </a:p>
        </p:txBody>
      </p:sp>
      <p:sp>
        <p:nvSpPr>
          <p:cNvPr id="8" name="Rectangle 7"/>
          <p:cNvSpPr/>
          <p:nvPr/>
        </p:nvSpPr>
        <p:spPr>
          <a:xfrm>
            <a:off x="6362700" y="1600202"/>
            <a:ext cx="5181601" cy="4525961"/>
          </a:xfrm>
          <a:prstGeom prst="rect">
            <a:avLst/>
          </a:prstGeom>
          <a:solidFill>
            <a:srgbClr val="4E535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Shape"/>
          <p:cNvSpPr/>
          <p:nvPr/>
        </p:nvSpPr>
        <p:spPr>
          <a:xfrm rot="19458494">
            <a:off x="5360461" y="1520079"/>
            <a:ext cx="1341120" cy="10972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34" y="0"/>
                </a:moveTo>
                <a:cubicBezTo>
                  <a:pt x="4683" y="0"/>
                  <a:pt x="2000" y="1409"/>
                  <a:pt x="0" y="3711"/>
                </a:cubicBezTo>
                <a:lnTo>
                  <a:pt x="2476" y="7863"/>
                </a:lnTo>
                <a:cubicBezTo>
                  <a:pt x="3764" y="6163"/>
                  <a:pt x="5599" y="5101"/>
                  <a:pt x="7634" y="5101"/>
                </a:cubicBezTo>
                <a:cubicBezTo>
                  <a:pt x="11498" y="5101"/>
                  <a:pt x="14640" y="8936"/>
                  <a:pt x="14696" y="13688"/>
                </a:cubicBezTo>
                <a:lnTo>
                  <a:pt x="12157" y="13688"/>
                </a:lnTo>
                <a:lnTo>
                  <a:pt x="16878" y="21600"/>
                </a:lnTo>
                <a:lnTo>
                  <a:pt x="21600" y="13688"/>
                </a:lnTo>
                <a:lnTo>
                  <a:pt x="18831" y="13688"/>
                </a:lnTo>
                <a:cubicBezTo>
                  <a:pt x="18774" y="6118"/>
                  <a:pt x="13782" y="0"/>
                  <a:pt x="7634" y="0"/>
                </a:cubicBezTo>
                <a:close/>
              </a:path>
            </a:pathLst>
          </a:custGeom>
          <a:solidFill>
            <a:srgbClr val="F68B2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609585">
              <a:defRPr sz="3200" cap="none" spc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4267" dirty="0">
              <a:solidFill>
                <a:srgbClr val="F68B21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604000" y="2858251"/>
            <a:ext cx="4953000" cy="280594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 defTabSz="1219170"/>
            <a:r>
              <a:rPr lang="en-US" sz="1867" dirty="0">
                <a:solidFill>
                  <a:prstClr val="white"/>
                </a:solidFill>
              </a:rPr>
              <a:t>Procurement of Buses</a:t>
            </a:r>
          </a:p>
          <a:p>
            <a:pPr marL="457189" indent="-457189" defTabSz="1219170"/>
            <a:r>
              <a:rPr lang="en-US" sz="1867" dirty="0">
                <a:solidFill>
                  <a:prstClr val="white"/>
                </a:solidFill>
              </a:rPr>
              <a:t>Infrastructure Design</a:t>
            </a:r>
          </a:p>
          <a:p>
            <a:pPr marL="457189" indent="-457189" defTabSz="1219170"/>
            <a:r>
              <a:rPr lang="en-US" sz="1867" dirty="0">
                <a:solidFill>
                  <a:prstClr val="white"/>
                </a:solidFill>
              </a:rPr>
              <a:t>Technology Testing</a:t>
            </a:r>
          </a:p>
          <a:p>
            <a:pPr marL="457189" indent="-457189" defTabSz="1219170"/>
            <a:r>
              <a:rPr lang="en-US" sz="1867" dirty="0">
                <a:solidFill>
                  <a:prstClr val="white"/>
                </a:solidFill>
              </a:rPr>
              <a:t>Deployment/Construction</a:t>
            </a:r>
          </a:p>
          <a:p>
            <a:pPr marL="457189" indent="-457189" defTabSz="1219170"/>
            <a:r>
              <a:rPr lang="en-US" sz="1867" dirty="0">
                <a:solidFill>
                  <a:prstClr val="white"/>
                </a:solidFill>
              </a:rPr>
              <a:t>Evaluation</a:t>
            </a:r>
          </a:p>
          <a:p>
            <a:pPr marL="457189" indent="-457189" defTabSz="1219170"/>
            <a:r>
              <a:rPr lang="en-US" sz="1867" dirty="0">
                <a:solidFill>
                  <a:prstClr val="white"/>
                </a:solidFill>
              </a:rPr>
              <a:t>Next Steps 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591297" y="2311400"/>
            <a:ext cx="4953001" cy="77470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rgbClr val="4E53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100639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67" b="1" dirty="0">
                <a:solidFill>
                  <a:prstClr val="white"/>
                </a:solidFill>
              </a:rPr>
              <a:t>Comprehensive Development Agreement</a:t>
            </a:r>
            <a:endParaRPr lang="en-US" sz="1867" b="1" cap="all" spc="224" dirty="0">
              <a:solidFill>
                <a:prstClr val="white"/>
              </a:solidFill>
              <a:sym typeface="Lato Black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29600" y="1491415"/>
            <a:ext cx="1625600" cy="10231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 defTabSz="1100639" hangingPunct="0">
              <a:lnSpc>
                <a:spcPct val="120000"/>
              </a:lnSpc>
            </a:pPr>
            <a:r>
              <a:rPr lang="en-US" sz="4800" cap="all" spc="224" dirty="0">
                <a:solidFill>
                  <a:srgbClr val="F68B21"/>
                </a:solidFill>
                <a:latin typeface="Arial Black" panose="020B0A04020102020204" pitchFamily="34" charset="0"/>
                <a:sym typeface="Lato Black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58043" y="2403084"/>
            <a:ext cx="1145957" cy="365760"/>
          </a:xfrm>
          <a:prstGeom prst="rect">
            <a:avLst/>
          </a:prstGeom>
          <a:solidFill>
            <a:srgbClr val="F68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en-US" sz="1467" b="1" dirty="0">
                <a:solidFill>
                  <a:prstClr val="white"/>
                </a:solidFill>
                <a:latin typeface="Calibri" panose="020F0502020204030204"/>
              </a:rPr>
              <a:t>GO/NO-GO</a:t>
            </a:r>
          </a:p>
        </p:txBody>
      </p:sp>
    </p:spTree>
    <p:extLst>
      <p:ext uri="{BB962C8B-B14F-4D97-AF65-F5344CB8AC3E}">
        <p14:creationId xmlns:p14="http://schemas.microsoft.com/office/powerpoint/2010/main" val="1229107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5FE512-423F-4E9B-AD20-85A68D5DFC13}"/>
              </a:ext>
            </a:extLst>
          </p:cNvPr>
          <p:cNvCxnSpPr>
            <a:cxnSpLocks/>
            <a:stCxn id="15" idx="2"/>
            <a:endCxn id="20" idx="0"/>
          </p:cNvCxnSpPr>
          <p:nvPr/>
        </p:nvCxnSpPr>
        <p:spPr>
          <a:xfrm flipH="1">
            <a:off x="8821922" y="2632141"/>
            <a:ext cx="9377" cy="18736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Consortium Governance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5181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933" b="1" dirty="0"/>
              <a:t>Consortium Structure</a:t>
            </a:r>
          </a:p>
          <a:p>
            <a:r>
              <a:rPr lang="en-US" sz="2933" dirty="0"/>
              <a:t>Developed to drive decision making</a:t>
            </a:r>
          </a:p>
          <a:p>
            <a:r>
              <a:rPr lang="en-US" sz="2933" dirty="0"/>
              <a:t>Policy Committee – agency executives make final decisions</a:t>
            </a:r>
          </a:p>
          <a:p>
            <a:r>
              <a:rPr lang="en-US" sz="2933" dirty="0"/>
              <a:t>Technical Committees – drive work plan and recommendations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792765" y="1903823"/>
            <a:ext cx="6096000" cy="3821135"/>
            <a:chOff x="4573174" y="1353724"/>
            <a:chExt cx="4572000" cy="2865851"/>
          </a:xfrm>
        </p:grpSpPr>
        <p:sp>
          <p:nvSpPr>
            <p:cNvPr id="15" name="Rectangle: Rounded Corners 1">
              <a:extLst>
                <a:ext uri="{FF2B5EF4-FFF2-40B4-BE49-F238E27FC236}">
                  <a16:creationId xmlns:a16="http://schemas.microsoft.com/office/drawing/2014/main" id="{760B2B71-40E6-4F05-9BA5-1CC1991ED450}"/>
                </a:ext>
              </a:extLst>
            </p:cNvPr>
            <p:cNvSpPr/>
            <p:nvPr/>
          </p:nvSpPr>
          <p:spPr>
            <a:xfrm>
              <a:off x="5647008" y="1353724"/>
              <a:ext cx="2410132" cy="546239"/>
            </a:xfrm>
            <a:prstGeom prst="roundRect">
              <a:avLst/>
            </a:prstGeom>
            <a:solidFill>
              <a:srgbClr val="F68B21"/>
            </a:solidFill>
            <a:ln w="19050" cap="flat">
              <a:noFill/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defTabSz="1100639" hangingPunct="0"/>
              <a:r>
                <a:rPr lang="en-US" sz="1867" dirty="0">
                  <a:solidFill>
                    <a:srgbClr val="FFFFFF"/>
                  </a:solidFill>
                  <a:latin typeface="Arial" panose="020B0604020202020204" pitchFamily="34" charset="0"/>
                  <a:ea typeface="Helvetica Neue Medium"/>
                  <a:cs typeface="Arial" panose="020B0604020202020204" pitchFamily="34" charset="0"/>
                  <a:sym typeface="Helvetica Neue Medium"/>
                </a:rPr>
                <a:t>Automated Bus </a:t>
              </a:r>
            </a:p>
            <a:p>
              <a:pPr algn="ctr" defTabSz="1100639" hangingPunct="0"/>
              <a:r>
                <a:rPr lang="en-US" sz="1867" dirty="0">
                  <a:solidFill>
                    <a:srgbClr val="FFFFFF"/>
                  </a:solidFill>
                  <a:latin typeface="Arial" panose="020B0604020202020204" pitchFamily="34" charset="0"/>
                  <a:ea typeface="Helvetica Neue Medium"/>
                  <a:cs typeface="Arial" panose="020B0604020202020204" pitchFamily="34" charset="0"/>
                  <a:sym typeface="Helvetica Neue Medium"/>
                </a:rPr>
                <a:t>Consortium Partner Agencies</a:t>
              </a:r>
            </a:p>
          </p:txBody>
        </p:sp>
        <p:sp>
          <p:nvSpPr>
            <p:cNvPr id="16" name="Rectangle: Rounded Corners 22">
              <a:extLst>
                <a:ext uri="{FF2B5EF4-FFF2-40B4-BE49-F238E27FC236}">
                  <a16:creationId xmlns:a16="http://schemas.microsoft.com/office/drawing/2014/main" id="{26785BAB-CA2D-47A8-9D4D-1C6CEB1FFC5C}"/>
                </a:ext>
              </a:extLst>
            </p:cNvPr>
            <p:cNvSpPr/>
            <p:nvPr/>
          </p:nvSpPr>
          <p:spPr>
            <a:xfrm>
              <a:off x="5647008" y="2210678"/>
              <a:ext cx="2410132" cy="609600"/>
            </a:xfrm>
            <a:prstGeom prst="roundRect">
              <a:avLst/>
            </a:prstGeom>
            <a:solidFill>
              <a:srgbClr val="4E535F"/>
            </a:solidFill>
            <a:ln w="19050" cap="flat">
              <a:noFill/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defTabSz="1100639" hangingPunct="0"/>
              <a:r>
                <a:rPr lang="en-US" sz="1867" dirty="0">
                  <a:solidFill>
                    <a:srgbClr val="FFFFFF"/>
                  </a:solidFill>
                  <a:latin typeface="Arial" panose="020B0604020202020204" pitchFamily="34" charset="0"/>
                  <a:ea typeface="Helvetica Neue Medium"/>
                  <a:cs typeface="Arial" panose="020B0604020202020204" pitchFamily="34" charset="0"/>
                  <a:sym typeface="Helvetica Neue Medium"/>
                </a:rPr>
                <a:t>Policy Committee</a:t>
              </a:r>
            </a:p>
          </p:txBody>
        </p:sp>
        <p:sp>
          <p:nvSpPr>
            <p:cNvPr id="18" name="Rectangle: Rounded Corners 25">
              <a:extLst>
                <a:ext uri="{FF2B5EF4-FFF2-40B4-BE49-F238E27FC236}">
                  <a16:creationId xmlns:a16="http://schemas.microsoft.com/office/drawing/2014/main" id="{C402B7E9-3F4F-478A-ADB5-4DAA089A307F}"/>
                </a:ext>
              </a:extLst>
            </p:cNvPr>
            <p:cNvSpPr/>
            <p:nvPr/>
          </p:nvSpPr>
          <p:spPr>
            <a:xfrm>
              <a:off x="4573174" y="3305175"/>
              <a:ext cx="1457325" cy="914400"/>
            </a:xfrm>
            <a:prstGeom prst="roundRect">
              <a:avLst/>
            </a:prstGeom>
            <a:solidFill>
              <a:schemeClr val="accent1"/>
            </a:solidFill>
            <a:ln w="19050" cap="flat">
              <a:noFill/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defTabSz="1100639" hangingPunct="0"/>
              <a:r>
                <a:rPr lang="en-US" sz="1600" dirty="0">
                  <a:solidFill>
                    <a:srgbClr val="FFFFFF"/>
                  </a:solidFill>
                  <a:latin typeface="Arial" panose="020B0604020202020204" pitchFamily="34" charset="0"/>
                  <a:ea typeface="Helvetica Neue Medium"/>
                  <a:cs typeface="Arial" panose="020B0604020202020204" pitchFamily="34" charset="0"/>
                  <a:sym typeface="Helvetica Neue Medium"/>
                </a:rPr>
                <a:t>Planning &amp; Operations Committee</a:t>
              </a:r>
            </a:p>
          </p:txBody>
        </p:sp>
        <p:sp>
          <p:nvSpPr>
            <p:cNvPr id="20" name="Rectangle: Rounded Corners 25">
              <a:extLst>
                <a:ext uri="{FF2B5EF4-FFF2-40B4-BE49-F238E27FC236}">
                  <a16:creationId xmlns:a16="http://schemas.microsoft.com/office/drawing/2014/main" id="{C402B7E9-3F4F-478A-ADB5-4DAA089A307F}"/>
                </a:ext>
              </a:extLst>
            </p:cNvPr>
            <p:cNvSpPr/>
            <p:nvPr/>
          </p:nvSpPr>
          <p:spPr>
            <a:xfrm>
              <a:off x="6116378" y="3305175"/>
              <a:ext cx="1457325" cy="914400"/>
            </a:xfrm>
            <a:prstGeom prst="roundRect">
              <a:avLst/>
            </a:prstGeom>
            <a:solidFill>
              <a:schemeClr val="accent1"/>
            </a:solidFill>
            <a:ln w="19050" cap="flat">
              <a:noFill/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defTabSz="1100639" hangingPunct="0"/>
              <a:r>
                <a:rPr lang="en-US" sz="1600" dirty="0">
                  <a:solidFill>
                    <a:srgbClr val="FFFFFF"/>
                  </a:solidFill>
                  <a:latin typeface="Arial" panose="020B0604020202020204" pitchFamily="34" charset="0"/>
                  <a:ea typeface="Helvetica Neue Medium"/>
                  <a:cs typeface="Arial" panose="020B0604020202020204" pitchFamily="34" charset="0"/>
                  <a:sym typeface="Helvetica Neue Medium"/>
                </a:rPr>
                <a:t>Communication &amp; Outreach Committee</a:t>
              </a:r>
            </a:p>
          </p:txBody>
        </p:sp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C402B7E9-3F4F-478A-ADB5-4DAA089A307F}"/>
                </a:ext>
              </a:extLst>
            </p:cNvPr>
            <p:cNvSpPr/>
            <p:nvPr/>
          </p:nvSpPr>
          <p:spPr>
            <a:xfrm>
              <a:off x="7687849" y="3305175"/>
              <a:ext cx="1457325" cy="914400"/>
            </a:xfrm>
            <a:prstGeom prst="roundRect">
              <a:avLst/>
            </a:prstGeom>
            <a:solidFill>
              <a:schemeClr val="accent1"/>
            </a:solidFill>
            <a:ln w="19050" cap="flat">
              <a:noFill/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defTabSz="1100639" hangingPunct="0"/>
              <a:r>
                <a:rPr lang="en-US" sz="1600" dirty="0">
                  <a:solidFill>
                    <a:srgbClr val="FFFFFF"/>
                  </a:solidFill>
                  <a:latin typeface="Arial" panose="020B0604020202020204" pitchFamily="34" charset="0"/>
                  <a:ea typeface="Helvetica Neue Medium"/>
                  <a:cs typeface="Arial" panose="020B0604020202020204" pitchFamily="34" charset="0"/>
                  <a:sym typeface="Helvetica Neue Medium"/>
                </a:rPr>
                <a:t>Specifications &amp; Procurement Committee</a:t>
              </a:r>
            </a:p>
          </p:txBody>
        </p:sp>
      </p:grp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E185F294-D233-40D1-BB57-0A0F159148C0}"/>
              </a:ext>
            </a:extLst>
          </p:cNvPr>
          <p:cNvCxnSpPr>
            <a:cxnSpLocks/>
            <a:stCxn id="18" idx="0"/>
            <a:endCxn id="21" idx="0"/>
          </p:cNvCxnSpPr>
          <p:nvPr/>
        </p:nvCxnSpPr>
        <p:spPr>
          <a:xfrm rot="5400000" flipH="1" flipV="1">
            <a:off x="8840766" y="2429309"/>
            <a:ext cx="16933" cy="4152900"/>
          </a:xfrm>
          <a:prstGeom prst="bentConnector3">
            <a:avLst>
              <a:gd name="adj1" fmla="val 180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943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121E0-D586-4C68-9422-0B78998B2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b="1" dirty="0"/>
              <a:t>Activities to 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949040-4108-4623-A45F-09D273CDB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Agency Kickoff Meetings – April-May, 2019</a:t>
            </a:r>
          </a:p>
          <a:p>
            <a:r>
              <a:rPr lang="en-US" dirty="0"/>
              <a:t>Agency Pilot Project Workshops – May-June, 2019</a:t>
            </a:r>
          </a:p>
          <a:p>
            <a:r>
              <a:rPr lang="en-US" dirty="0"/>
              <a:t>Specifications and Procurement Committee – June 27</a:t>
            </a:r>
            <a:r>
              <a:rPr lang="en-US" baseline="30000" dirty="0"/>
              <a:t>th</a:t>
            </a:r>
            <a:r>
              <a:rPr lang="en-US" dirty="0"/>
              <a:t>, 2019 (Dallas, TX)</a:t>
            </a:r>
          </a:p>
          <a:p>
            <a:pPr lvl="1"/>
            <a:r>
              <a:rPr lang="en-US" dirty="0"/>
              <a:t>Battery-electric bus selected</a:t>
            </a:r>
          </a:p>
          <a:p>
            <a:pPr lvl="1"/>
            <a:r>
              <a:rPr lang="en-US" dirty="0"/>
              <a:t>Risk register</a:t>
            </a:r>
          </a:p>
          <a:p>
            <a:r>
              <a:rPr lang="en-US" dirty="0"/>
              <a:t>Planning and Operations Committee – July 16</a:t>
            </a:r>
            <a:r>
              <a:rPr lang="en-US" baseline="30000" dirty="0"/>
              <a:t>th</a:t>
            </a:r>
            <a:r>
              <a:rPr lang="en-US" dirty="0"/>
              <a:t>, 2019 (Minneapolis, MN)</a:t>
            </a:r>
          </a:p>
          <a:p>
            <a:pPr lvl="1"/>
            <a:r>
              <a:rPr lang="en-US" dirty="0"/>
              <a:t>Preferred pilot routes selected</a:t>
            </a:r>
          </a:p>
          <a:p>
            <a:r>
              <a:rPr lang="en-US" dirty="0"/>
              <a:t>Policy Committee Kickoff – August 14</a:t>
            </a:r>
            <a:r>
              <a:rPr lang="en-US" baseline="30000" dirty="0"/>
              <a:t>th</a:t>
            </a:r>
            <a:r>
              <a:rPr lang="en-US" dirty="0"/>
              <a:t>, 2019 (Washington, DC)</a:t>
            </a:r>
          </a:p>
          <a:p>
            <a:r>
              <a:rPr lang="en-US" dirty="0"/>
              <a:t>Industry Forum – September 12</a:t>
            </a:r>
            <a:r>
              <a:rPr lang="en-US" baseline="30000" dirty="0"/>
              <a:t>th</a:t>
            </a:r>
            <a:r>
              <a:rPr lang="en-US" dirty="0"/>
              <a:t>, 2019 (Detroit, MI) </a:t>
            </a:r>
          </a:p>
          <a:p>
            <a:r>
              <a:rPr lang="en-US" dirty="0"/>
              <a:t>Initiated route refinement and implementation planning – October 2019</a:t>
            </a:r>
          </a:p>
          <a:p>
            <a:r>
              <a:rPr lang="en-US" dirty="0"/>
              <a:t>Next Planning &amp; Operations Committee – November 2019</a:t>
            </a:r>
          </a:p>
        </p:txBody>
      </p:sp>
    </p:spTree>
    <p:extLst>
      <p:ext uri="{BB962C8B-B14F-4D97-AF65-F5344CB8AC3E}">
        <p14:creationId xmlns:p14="http://schemas.microsoft.com/office/powerpoint/2010/main" val="2419180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Potential Risks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vert="horz" lIns="121920" tIns="60960" rIns="121920" bIns="60960" rtlCol="0">
            <a:normAutofit fontScale="70000" lnSpcReduction="20000"/>
          </a:bodyPr>
          <a:lstStyle/>
          <a:p>
            <a:pPr marL="380990" indent="-380990"/>
            <a:r>
              <a:rPr lang="en-US" sz="3200" dirty="0"/>
              <a:t>Insurance</a:t>
            </a:r>
          </a:p>
          <a:p>
            <a:pPr marL="380990" indent="-380990"/>
            <a:r>
              <a:rPr lang="en-US" sz="3200" dirty="0"/>
              <a:t>Labor</a:t>
            </a:r>
          </a:p>
          <a:p>
            <a:pPr marL="380990" indent="-380990"/>
            <a:r>
              <a:rPr lang="en-US" sz="3200" dirty="0"/>
              <a:t>Legislative Meddling</a:t>
            </a:r>
          </a:p>
          <a:p>
            <a:pPr marL="380990" indent="-380990"/>
            <a:r>
              <a:rPr lang="en-US" sz="3200" dirty="0"/>
              <a:t>Safety</a:t>
            </a:r>
          </a:p>
          <a:p>
            <a:pPr marL="380990" indent="-380990"/>
            <a:r>
              <a:rPr lang="en-US" sz="3200" dirty="0"/>
              <a:t>Regulatory approval</a:t>
            </a:r>
          </a:p>
          <a:p>
            <a:pPr marL="380990" indent="-380990"/>
            <a:r>
              <a:rPr lang="en-US" sz="3200" dirty="0"/>
              <a:t>Funding</a:t>
            </a:r>
          </a:p>
          <a:p>
            <a:pPr marL="380990" indent="-380990"/>
            <a:r>
              <a:rPr lang="en-US" sz="3200" dirty="0"/>
              <a:t>Liability</a:t>
            </a:r>
          </a:p>
          <a:p>
            <a:pPr marL="380990" indent="-380990"/>
            <a:r>
              <a:rPr lang="en-US" sz="3200" dirty="0"/>
              <a:t>Driver Certifications / Requirements to Drive AV</a:t>
            </a:r>
          </a:p>
          <a:p>
            <a:pPr marL="380990" indent="-380990"/>
            <a:r>
              <a:rPr lang="en-US" sz="3200" dirty="0"/>
              <a:t>Cyber Attacks</a:t>
            </a:r>
          </a:p>
          <a:p>
            <a:pPr marL="380990" indent="-380990"/>
            <a:r>
              <a:rPr lang="en-US" sz="3200" dirty="0"/>
              <a:t>Cost / Benefit Analysis Proof of Value and Benefit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EEB8F8-3842-4A2A-954C-2EEAEC88E89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380990" indent="-380990"/>
            <a:r>
              <a:rPr lang="en-US" sz="3200" dirty="0" smtClean="0"/>
              <a:t>Acceptability of Use / Public Buy in</a:t>
            </a:r>
          </a:p>
          <a:p>
            <a:pPr marL="380990" indent="-380990"/>
            <a:r>
              <a:rPr lang="en-US" sz="3200" dirty="0" smtClean="0"/>
              <a:t>Infrastructure Costs</a:t>
            </a:r>
          </a:p>
          <a:p>
            <a:pPr marL="380990" indent="-380990"/>
            <a:r>
              <a:rPr lang="en-US" sz="3200" dirty="0" smtClean="0"/>
              <a:t>Electric </a:t>
            </a:r>
            <a:r>
              <a:rPr lang="en-US" sz="3200" dirty="0"/>
              <a:t>Infrastructure Challenges (with Power Grid)</a:t>
            </a:r>
          </a:p>
          <a:p>
            <a:pPr marL="380990" indent="-380990"/>
            <a:r>
              <a:rPr lang="en-US" sz="3200" dirty="0"/>
              <a:t>Data Sharing from 3</a:t>
            </a:r>
            <a:r>
              <a:rPr lang="en-US" sz="3200" baseline="30000" dirty="0"/>
              <a:t>rd</a:t>
            </a:r>
            <a:r>
              <a:rPr lang="en-US" sz="3200" dirty="0"/>
              <a:t> AV Parties</a:t>
            </a:r>
          </a:p>
          <a:p>
            <a:pPr marL="380990" indent="-380990"/>
            <a:r>
              <a:rPr lang="en-US" sz="3200" dirty="0"/>
              <a:t>Software / Technology Upgrades</a:t>
            </a:r>
          </a:p>
          <a:p>
            <a:pPr marL="380990" indent="-380990"/>
            <a:r>
              <a:rPr lang="en-US" sz="3200" dirty="0"/>
              <a:t>Software Viruses and Glitches and How to Address and Override</a:t>
            </a:r>
          </a:p>
          <a:p>
            <a:pPr marL="380990" indent="-380990"/>
            <a:r>
              <a:rPr lang="en-US" sz="3200" dirty="0"/>
              <a:t>Promotion of AV Bus Safety and Proof of Testing Certifications</a:t>
            </a:r>
          </a:p>
          <a:p>
            <a:pPr marL="380990" indent="-380990"/>
            <a:r>
              <a:rPr lang="en-US" sz="3200" dirty="0"/>
              <a:t>Industry Ability to Deliver Quality Product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005907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vidend">
  <a:themeElements>
    <a:clrScheme name="Ops Emerging TMC Data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5E3367"/>
      </a:accent1>
      <a:accent2>
        <a:srgbClr val="95C535"/>
      </a:accent2>
      <a:accent3>
        <a:srgbClr val="B2324B"/>
      </a:accent3>
      <a:accent4>
        <a:srgbClr val="FFDCB9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FHWA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4214</TotalTime>
  <Words>539</Words>
  <Application>Microsoft Office PowerPoint</Application>
  <PresentationFormat>Widescreen</PresentationFormat>
  <Paragraphs>118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AECOM Sans</vt:lpstr>
      <vt:lpstr>Arial</vt:lpstr>
      <vt:lpstr>Arial Black</vt:lpstr>
      <vt:lpstr>Calibri</vt:lpstr>
      <vt:lpstr>Calibri Light</vt:lpstr>
      <vt:lpstr>Century Gothic</vt:lpstr>
      <vt:lpstr>Helvetica Neue Medium</vt:lpstr>
      <vt:lpstr>Lato Black</vt:lpstr>
      <vt:lpstr>Lato Light</vt:lpstr>
      <vt:lpstr>Verdana</vt:lpstr>
      <vt:lpstr>Wingdings</vt:lpstr>
      <vt:lpstr>Wingdings 2</vt:lpstr>
      <vt:lpstr>3_Office Theme</vt:lpstr>
      <vt:lpstr>Dividend</vt:lpstr>
      <vt:lpstr>Automated Bus Consortium </vt:lpstr>
      <vt:lpstr>Concept Summary</vt:lpstr>
      <vt:lpstr>Consortium Goal</vt:lpstr>
      <vt:lpstr>Consortium Objectives</vt:lpstr>
      <vt:lpstr>Consortium Partners</vt:lpstr>
      <vt:lpstr>Phased Approached from Feasibility to Implementation</vt:lpstr>
      <vt:lpstr>Consortium Governance</vt:lpstr>
      <vt:lpstr>Activities to Date</vt:lpstr>
      <vt:lpstr>Potential Risks</vt:lpstr>
      <vt:lpstr>Potential Value of the Consortium</vt:lpstr>
      <vt:lpstr>Website  automatedbusconsortium.com</vt:lpstr>
      <vt:lpstr>Automated Bus Consortium Program Overview</vt:lpstr>
    </vt:vector>
  </TitlesOfParts>
  <Company>U.S. Department of Energy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Nealer, Rachael</dc:creator>
  <cp:lastModifiedBy>Doherty, Don CTR (Volpe)</cp:lastModifiedBy>
  <cp:revision>264</cp:revision>
  <cp:lastPrinted>2019-11-07T17:05:05Z</cp:lastPrinted>
  <dcterms:created xsi:type="dcterms:W3CDTF">2017-04-08T00:24:06Z</dcterms:created>
  <dcterms:modified xsi:type="dcterms:W3CDTF">2019-11-21T18:39:29Z</dcterms:modified>
</cp:coreProperties>
</file>